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10491" r:id="rId7"/>
    <p:sldId id="260" r:id="rId8"/>
    <p:sldId id="263" r:id="rId9"/>
    <p:sldId id="261" r:id="rId10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8A121-99EE-4C97-AE19-AAA61405D048}" v="1" dt="2024-03-07T09:31:21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1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4154-45B5-DA27-E3D8-D6261656F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504F0-78FB-244C-9DB8-53802CD11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17F27-D726-92E3-66D6-D919D43D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2147-2501-47DA-B3AF-252B746A9F99}" type="datetimeFigureOut">
              <a:rPr lang="en-NL" smtClean="0"/>
              <a:t>07/03/2024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46924-B14C-8309-9083-2C9A05DBD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CB387-4CAC-418A-9D76-65D264E66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845D-FACE-4206-8CCE-31BEC941C53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0732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EDC2F-9614-4105-C8A6-AA030F5A3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3F0D0-FB19-2E45-21D6-3A5EBFB6C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CC474-DDE4-0CDA-CC83-DBA37F9C2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2147-2501-47DA-B3AF-252B746A9F99}" type="datetimeFigureOut">
              <a:rPr lang="en-NL" smtClean="0"/>
              <a:t>07/03/2024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4EA2E-3F9A-95B2-BF83-BC5E3E20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38CBC-4B0B-9B90-8CFD-B6F811AD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845D-FACE-4206-8CCE-31BEC941C53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0879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34EDFF-56D7-4F56-B7E0-C02DA4131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2761C8-BF9F-7B3A-1B41-EEB673A4A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7EA51-1997-E117-DEDF-C92E0D663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2147-2501-47DA-B3AF-252B746A9F99}" type="datetimeFigureOut">
              <a:rPr lang="en-NL" smtClean="0"/>
              <a:t>07/03/2024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1D3D1-2B9A-0AFD-646E-84F7F255C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813AA-7808-DF43-B359-21F0D00C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845D-FACE-4206-8CCE-31BEC941C53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8331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E6409-D829-A6BE-1644-FE2AD6F3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C67B4-57F7-4AF2-30C6-931B1AAE8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43BFB-C782-D033-D766-459B0C19E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2147-2501-47DA-B3AF-252B746A9F99}" type="datetimeFigureOut">
              <a:rPr lang="en-NL" smtClean="0"/>
              <a:t>07/03/2024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70DC8-534A-BA5B-A52F-37B50C497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36922-7C61-2637-20CE-099BA2B0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845D-FACE-4206-8CCE-31BEC941C53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6314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08E6-FE5E-312D-DCFF-77519B95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024D7-8015-9BCD-BFA0-354ED4213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DE941-A852-D94C-616A-6DC1019AF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2147-2501-47DA-B3AF-252B746A9F99}" type="datetimeFigureOut">
              <a:rPr lang="en-NL" smtClean="0"/>
              <a:t>07/03/2024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FEE4F-3C65-28C5-E421-54E8E8AE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B41C1-5C99-B872-B280-8C0E56EF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845D-FACE-4206-8CCE-31BEC941C53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1042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66FF9-965F-C05D-DD6A-601CE5781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32A45-A017-F6A9-FB8C-106EAA751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2445F-9576-53F7-20F5-1585E3612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6FA9F-6DAA-2324-2220-77FF11265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2147-2501-47DA-B3AF-252B746A9F99}" type="datetimeFigureOut">
              <a:rPr lang="en-NL" smtClean="0"/>
              <a:t>07/03/2024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E28F8-9A8A-F8A6-9741-63E23C3C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72594-A3B2-D9E4-88B9-A3634EB1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845D-FACE-4206-8CCE-31BEC941C53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532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DACF-7AD4-F033-DF81-C1BCB08D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AA641-6D67-D7F9-350F-732BCAF5E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FADAE-305E-5545-0826-3A0976E2C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A61CF4-3DC7-E7EB-1FF2-C9B7C5C8A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9DB93-C4D7-80A5-916D-B2612F6F9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DC41E1-A9C5-0802-6F56-E0615406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2147-2501-47DA-B3AF-252B746A9F99}" type="datetimeFigureOut">
              <a:rPr lang="en-NL" smtClean="0"/>
              <a:t>07/03/2024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66D002-BFE2-C76D-F65F-4C674370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9B7BD1-D005-348E-E759-34975E593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845D-FACE-4206-8CCE-31BEC941C53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2931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E9D4-A329-F7F9-631E-40A99F278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FA9E0F-2D02-C523-D25D-ABDD5875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2147-2501-47DA-B3AF-252B746A9F99}" type="datetimeFigureOut">
              <a:rPr lang="en-NL" smtClean="0"/>
              <a:t>07/03/2024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4766E-04CB-C98E-0E06-5F15A6A8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C035B-450D-3BF0-B380-234A7407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845D-FACE-4206-8CCE-31BEC941C53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0183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EC9672-F6D4-13B8-15A0-11F7C0A1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2147-2501-47DA-B3AF-252B746A9F99}" type="datetimeFigureOut">
              <a:rPr lang="en-NL" smtClean="0"/>
              <a:t>07/03/2024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A916D6-F8B0-F6A6-DB2B-64EF56C7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12933-446A-17D9-29D9-93446449C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845D-FACE-4206-8CCE-31BEC941C53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7118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72317-B16E-EDAE-B1DC-AFA45D81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A6745-9580-83F8-A063-98B9B569F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1302E-CA3B-C435-348C-20A1F1766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02796-6E8E-11B8-E9F9-292A02A2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2147-2501-47DA-B3AF-252B746A9F99}" type="datetimeFigureOut">
              <a:rPr lang="en-NL" smtClean="0"/>
              <a:t>07/03/2024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22A4C-3BD4-BBED-C55B-33E2E0EE8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2AD03-04FF-AE9B-7E74-383D1CDA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845D-FACE-4206-8CCE-31BEC941C53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9628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CD11-21E4-C37C-22D2-6CFB754F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F71D55-7A05-452A-13BC-FAB6AB420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AB0382-3230-964E-CB12-80641D894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FF66A-DD5D-38F3-208A-4A5461B1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2147-2501-47DA-B3AF-252B746A9F99}" type="datetimeFigureOut">
              <a:rPr lang="en-NL" smtClean="0"/>
              <a:t>07/03/2024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5A9B5-86DD-CD94-A11F-E41243C0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5C437-8000-F74D-B791-7A9C1DBB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845D-FACE-4206-8CCE-31BEC941C53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8189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A01334-AD7B-432F-0E1D-60809910B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F09CE-282F-E8B7-57CB-8436B7077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751A8-4576-8D51-71EC-2D0769448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B2147-2501-47DA-B3AF-252B746A9F99}" type="datetimeFigureOut">
              <a:rPr lang="en-NL" smtClean="0"/>
              <a:t>07/03/2024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6D140-1617-6746-A6C7-D4ABA0620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20BD4-BBFF-F98D-E22C-9C5DE4955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6845D-FACE-4206-8CCE-31BEC941C53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519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lthausen.nl/clean-energy-solution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82F7-F082-BCE9-9188-DFBD58B52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4431"/>
            <a:ext cx="9144000" cy="477837"/>
          </a:xfrm>
        </p:spPr>
        <p:txBody>
          <a:bodyPr>
            <a:normAutofit fontScale="90000"/>
          </a:bodyPr>
          <a:lstStyle/>
          <a:p>
            <a:r>
              <a:rPr lang="nl-NL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Energietransitie Noord Werkt</a:t>
            </a:r>
            <a:r>
              <a:rPr lang="nl-NL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NL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538AB-93F6-B3C0-EDA7-DA03CF5D5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4586"/>
            <a:ext cx="9144000" cy="2052319"/>
          </a:xfrm>
        </p:spPr>
        <p:txBody>
          <a:bodyPr>
            <a:normAutofit fontScale="85000" lnSpcReduction="20000"/>
          </a:bodyPr>
          <a:lstStyle/>
          <a:p>
            <a:pPr algn="ctr" rtl="0" fontAlgn="base"/>
            <a:r>
              <a:rPr lang="nl-NL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Aanvraag LLO Katalysator Bouwsteen 2</a:t>
            </a:r>
            <a:r>
              <a:rPr lang="nl-NL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nl-NL" sz="2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nl-N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nl-N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nl-NL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Pitch visiedocument en activiteitenplan 11 december 2023</a:t>
            </a:r>
          </a:p>
          <a:p>
            <a:pPr algn="ctr" rtl="0" fontAlgn="base"/>
            <a:endParaRPr lang="nl-NL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 fontAlgn="base"/>
            <a:r>
              <a:rPr lang="nl-N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mbo instellingen: Alfa-college, Drenthe College, </a:t>
            </a:r>
            <a:r>
              <a:rPr lang="nl-NL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Firda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Noorderpoort </a:t>
            </a:r>
            <a:endParaRPr lang="nl-NL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nl-NL" sz="1800" dirty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 instellingen: Hanzehogeschool, NHL Stenden</a:t>
            </a:r>
          </a:p>
          <a:p>
            <a:pPr rtl="0" fontAlgn="base"/>
            <a:r>
              <a:rPr lang="nl-NL" sz="1800" dirty="0">
                <a:solidFill>
                  <a:srgbClr val="000000"/>
                </a:solidFill>
                <a:latin typeface="Arial" panose="020B0604020202020204" pitchFamily="34" charset="0"/>
              </a:rPr>
              <a:t>wo: Rijksuniversiteit Groningen</a:t>
            </a:r>
            <a:endParaRPr lang="nl-NL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endParaRPr lang="nl-N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NL" dirty="0"/>
          </a:p>
        </p:txBody>
      </p:sp>
      <p:pic>
        <p:nvPicPr>
          <p:cNvPr id="1026" name="Picture 2" descr="Druppels die een moleculaire verbinding vormen">
            <a:extLst>
              <a:ext uri="{FF2B5EF4-FFF2-40B4-BE49-F238E27FC236}">
                <a16:creationId xmlns:a16="http://schemas.microsoft.com/office/drawing/2014/main" id="{2117E068-3AD8-669A-F9A3-D568B0DE8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71" y="642268"/>
            <a:ext cx="5687658" cy="319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lfa-college Game artist en Software developer (Creative) Groningen">
            <a:extLst>
              <a:ext uri="{FF2B5EF4-FFF2-40B4-BE49-F238E27FC236}">
                <a16:creationId xmlns:a16="http://schemas.microsoft.com/office/drawing/2014/main" id="{43F1E683-03E9-1AAC-B859-7930C8C67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" y="6103618"/>
            <a:ext cx="1920920" cy="62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renthe College">
            <a:extLst>
              <a:ext uri="{FF2B5EF4-FFF2-40B4-BE49-F238E27FC236}">
                <a16:creationId xmlns:a16="http://schemas.microsoft.com/office/drawing/2014/main" id="{DD373020-6E6F-64AF-EFBE-01366AE97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59" y="6081669"/>
            <a:ext cx="679831" cy="6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rda merkontwikkeling | Total Design">
            <a:extLst>
              <a:ext uri="{FF2B5EF4-FFF2-40B4-BE49-F238E27FC236}">
                <a16:creationId xmlns:a16="http://schemas.microsoft.com/office/drawing/2014/main" id="{47219933-57B8-98AB-438D-9B2A77D94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56" y="6107967"/>
            <a:ext cx="1101690" cy="61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oorderpoort - Onrust | Nieuw-Buinen">
            <a:extLst>
              <a:ext uri="{FF2B5EF4-FFF2-40B4-BE49-F238E27FC236}">
                <a16:creationId xmlns:a16="http://schemas.microsoft.com/office/drawing/2014/main" id="{3095A3F6-A3DB-AC84-5F4D-09976FEC1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46" y="6241171"/>
            <a:ext cx="1605796" cy="35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anzehogeschool Groningen Logo PNG Transparent &amp; SVG Vector - Freebie Supply">
            <a:extLst>
              <a:ext uri="{FF2B5EF4-FFF2-40B4-BE49-F238E27FC236}">
                <a16:creationId xmlns:a16="http://schemas.microsoft.com/office/drawing/2014/main" id="{ABFD579F-9CEF-FDE7-DAC9-D9221443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364" y="6131372"/>
            <a:ext cx="2106655" cy="57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Logo NHL Stenden Hogeschool">
            <a:extLst>
              <a:ext uri="{FF2B5EF4-FFF2-40B4-BE49-F238E27FC236}">
                <a16:creationId xmlns:a16="http://schemas.microsoft.com/office/drawing/2014/main" id="{1B994F76-1956-FA21-F2A8-B7D023EDE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306" y="6000907"/>
            <a:ext cx="1022002" cy="97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orporate logo red | Corporate RUG logo | University of Groningen">
            <a:extLst>
              <a:ext uri="{FF2B5EF4-FFF2-40B4-BE49-F238E27FC236}">
                <a16:creationId xmlns:a16="http://schemas.microsoft.com/office/drawing/2014/main" id="{60A92A6C-4151-0C6F-0367-9EC6F4D0B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349" y="6191192"/>
            <a:ext cx="1703947" cy="39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9FD0DFDC-B3A4-EEFE-50D2-7D22FF692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77" y="6280471"/>
            <a:ext cx="1481349" cy="2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59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AB8FA-470A-4AA0-458D-0DF37C00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nl-NL" sz="3200"/>
              <a:t>Team</a:t>
            </a:r>
            <a:endParaRPr lang="en-NL" sz="3200"/>
          </a:p>
        </p:txBody>
      </p:sp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49425-F141-A8B4-B551-44BFBC76F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1951011"/>
            <a:ext cx="4996703" cy="3602935"/>
          </a:xfrm>
        </p:spPr>
        <p:txBody>
          <a:bodyPr>
            <a:noAutofit/>
          </a:bodyPr>
          <a:lstStyle/>
          <a:p>
            <a:r>
              <a:rPr lang="nl-NL" sz="1800" dirty="0" err="1"/>
              <a:t>Henmar</a:t>
            </a:r>
            <a:r>
              <a:rPr lang="nl-NL" sz="1800" dirty="0"/>
              <a:t> Moesker: programmamanager master Energy </a:t>
            </a:r>
            <a:r>
              <a:rPr lang="nl-NL" sz="1800" dirty="0" err="1"/>
              <a:t>for</a:t>
            </a:r>
            <a:r>
              <a:rPr lang="nl-NL" sz="1800" dirty="0"/>
              <a:t> Society (Hanze ENTRANCE).</a:t>
            </a:r>
          </a:p>
          <a:p>
            <a:r>
              <a:rPr lang="nl-NL" sz="1800" dirty="0"/>
              <a:t>Henk de Vries: </a:t>
            </a:r>
            <a:r>
              <a:rPr lang="nl-NL" sz="1800" b="0" i="0" dirty="0">
                <a:effectLst/>
                <a:latin typeface="Aptos" panose="020B0004020202020204" pitchFamily="34" charset="0"/>
              </a:rPr>
              <a:t>programmamanager Wendbaar en Responsief onderwijs (</a:t>
            </a:r>
            <a:r>
              <a:rPr lang="nl-NL" sz="1800" b="0" i="0" dirty="0" err="1">
                <a:effectLst/>
                <a:latin typeface="Aptos" panose="020B0004020202020204" pitchFamily="34" charset="0"/>
              </a:rPr>
              <a:t>Firda</a:t>
            </a:r>
            <a:r>
              <a:rPr lang="nl-NL" sz="1800" b="0" i="0" dirty="0">
                <a:effectLst/>
                <a:latin typeface="Aptos" panose="020B0004020202020204" pitchFamily="34" charset="0"/>
              </a:rPr>
              <a:t>).</a:t>
            </a:r>
          </a:p>
          <a:p>
            <a:r>
              <a:rPr lang="nl-NL" sz="1800" dirty="0">
                <a:latin typeface="Aptos" panose="020B0004020202020204" pitchFamily="34" charset="0"/>
              </a:rPr>
              <a:t>Willem Hazenberg: </a:t>
            </a:r>
            <a:r>
              <a:rPr lang="nl-NL" sz="1800" dirty="0" err="1">
                <a:latin typeface="Aptos" panose="020B0004020202020204" pitchFamily="34" charset="0"/>
              </a:rPr>
              <a:t>practor</a:t>
            </a:r>
            <a:r>
              <a:rPr lang="nl-NL" sz="1800" dirty="0">
                <a:latin typeface="Aptos" panose="020B0004020202020204" pitchFamily="34" charset="0"/>
              </a:rPr>
              <a:t> Waterstof in de Industrie (Drenthe College).</a:t>
            </a:r>
          </a:p>
          <a:p>
            <a:r>
              <a:rPr lang="nl-NL" sz="1800" dirty="0">
                <a:latin typeface="Aptos" panose="020B0004020202020204" pitchFamily="34" charset="0"/>
              </a:rPr>
              <a:t>Jan Nap: programmamanager Actieplan LLO Noord Nederland, mbo-hbo-wo (penvoerder Hanze).</a:t>
            </a:r>
          </a:p>
          <a:p>
            <a:r>
              <a:rPr lang="nl-NL" sz="1800" dirty="0">
                <a:latin typeface="Aptos" panose="020B0004020202020204" pitchFamily="34" charset="0"/>
              </a:rPr>
              <a:t>Marcel Koenis: directeur ontwikkeling en innovatie (penvoerder ENTRANCE Hanze).</a:t>
            </a:r>
          </a:p>
        </p:txBody>
      </p:sp>
      <p:pic>
        <p:nvPicPr>
          <p:cNvPr id="2050" name="Picture 2" descr="Student Mechatronica ROC Friese Poort bouwt brandstofcel in oude 2CV">
            <a:extLst>
              <a:ext uri="{FF2B5EF4-FFF2-40B4-BE49-F238E27FC236}">
                <a16:creationId xmlns:a16="http://schemas.microsoft.com/office/drawing/2014/main" id="{CFB8BA63-FF75-3FE8-A4F8-3B312C6DA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2748" y="1432065"/>
            <a:ext cx="5334160" cy="399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8D16B7-9064-2E55-E5B8-AEE06471878F}"/>
              </a:ext>
            </a:extLst>
          </p:cNvPr>
          <p:cNvSpPr txBox="1"/>
          <p:nvPr/>
        </p:nvSpPr>
        <p:spPr>
          <a:xfrm>
            <a:off x="5998029" y="555394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i="0" dirty="0" err="1">
                <a:solidFill>
                  <a:srgbClr val="747474"/>
                </a:solidFill>
                <a:effectLst/>
                <a:latin typeface="Muli"/>
              </a:rPr>
              <a:t>Mechatronica</a:t>
            </a:r>
            <a:r>
              <a:rPr lang="nl-NL" i="0" dirty="0">
                <a:solidFill>
                  <a:srgbClr val="747474"/>
                </a:solidFill>
                <a:effectLst/>
                <a:latin typeface="Muli"/>
              </a:rPr>
              <a:t>-student Frank heeft veel plezier beleefd aan zijn stage bij </a:t>
            </a:r>
            <a:r>
              <a:rPr lang="nl-NL" i="0" u="sng" dirty="0" err="1">
                <a:solidFill>
                  <a:srgbClr val="587F40"/>
                </a:solidFill>
                <a:effectLst/>
                <a:latin typeface="Muli"/>
                <a:hlinkClick r:id="rId3"/>
              </a:rPr>
              <a:t>Holthausen</a:t>
            </a:r>
            <a:r>
              <a:rPr lang="nl-NL" i="0" dirty="0">
                <a:solidFill>
                  <a:srgbClr val="747474"/>
                </a:solidFill>
                <a:effectLst/>
                <a:latin typeface="Muli"/>
              </a:rPr>
              <a:t> in Groningen. Hij kreeg de opdracht een 2CV op waterstof te laten rijden</a:t>
            </a:r>
            <a:r>
              <a:rPr lang="nl-NL" dirty="0">
                <a:solidFill>
                  <a:srgbClr val="747474"/>
                </a:solidFill>
                <a:latin typeface="Muli"/>
              </a:rPr>
              <a:t> en slaagde daarin.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6769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5C284-69DB-0802-74A2-D9569584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nl-NL" sz="3200"/>
              <a:t>Regionale arbeidsmarkt vraagstukken</a:t>
            </a:r>
            <a:endParaRPr lang="en-NL" sz="32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FEEFB-FFCE-63A2-80A3-698093E6C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700" y="2133547"/>
            <a:ext cx="6455386" cy="3602935"/>
          </a:xfrm>
        </p:spPr>
        <p:txBody>
          <a:bodyPr>
            <a:noAutofit/>
          </a:bodyPr>
          <a:lstStyle/>
          <a:p>
            <a:pPr marL="0" indent="0" rtl="0" fontAlgn="base">
              <a:buNone/>
            </a:pPr>
            <a:r>
              <a:rPr lang="nl-NL" sz="1800" b="0" i="0" dirty="0">
                <a:effectLst/>
                <a:latin typeface="Arial" panose="020B0604020202020204" pitchFamily="34" charset="0"/>
              </a:rPr>
              <a:t>Knelpunten:</a:t>
            </a:r>
          </a:p>
          <a:p>
            <a:pPr rtl="0" fontAlgn="base">
              <a:buFont typeface="+mj-lt"/>
              <a:buAutoNum type="arabicPeriod"/>
            </a:pPr>
            <a:r>
              <a:rPr lang="nl-NL" sz="1800" dirty="0">
                <a:latin typeface="Arial" panose="020B0604020202020204" pitchFamily="34" charset="0"/>
              </a:rPr>
              <a:t>Tekort aan technici in energietransitie. </a:t>
            </a:r>
          </a:p>
          <a:p>
            <a:pPr rtl="0" fontAlgn="base">
              <a:buFont typeface="+mj-lt"/>
              <a:buAutoNum type="arabicPeriod" startAt="2"/>
            </a:pPr>
            <a:r>
              <a:rPr lang="nl-NL" sz="1800" dirty="0">
                <a:latin typeface="Arial" panose="020B0604020202020204" pitchFamily="34" charset="0"/>
              </a:rPr>
              <a:t>Zij-instromers niet voldoende benut. </a:t>
            </a:r>
          </a:p>
          <a:p>
            <a:pPr rtl="0" fontAlgn="base">
              <a:buFont typeface="+mj-lt"/>
              <a:buAutoNum type="arabicPeriod" startAt="3"/>
            </a:pPr>
            <a:r>
              <a:rPr lang="nl-NL" sz="1800" dirty="0">
                <a:latin typeface="Arial" panose="020B0604020202020204" pitchFamily="34" charset="0"/>
              </a:rPr>
              <a:t>Gebrek aan competenties bij het MKB.</a:t>
            </a:r>
          </a:p>
          <a:p>
            <a:pPr marL="0" indent="0" rtl="0" fontAlgn="base">
              <a:buNone/>
            </a:pPr>
            <a:endParaRPr lang="nl-NL" sz="1800" b="0" i="0" dirty="0">
              <a:effectLst/>
              <a:latin typeface="Arial" panose="020B0604020202020204" pitchFamily="34" charset="0"/>
            </a:endParaRPr>
          </a:p>
          <a:p>
            <a:pPr marL="0" indent="0" rtl="0" fontAlgn="base">
              <a:buNone/>
            </a:pPr>
            <a:r>
              <a:rPr lang="nl-NL" sz="1800" b="0" i="0" dirty="0">
                <a:effectLst/>
                <a:latin typeface="Arial" panose="020B0604020202020204" pitchFamily="34" charset="0"/>
              </a:rPr>
              <a:t>Kenmerken en kansen: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nl-NL" sz="1800" dirty="0">
                <a:latin typeface="Arial" panose="020B0604020202020204" pitchFamily="34" charset="0"/>
              </a:rPr>
              <a:t>G</a:t>
            </a:r>
            <a:r>
              <a:rPr lang="nl-NL" sz="1800" b="0" i="0" dirty="0">
                <a:effectLst/>
                <a:latin typeface="Arial" panose="020B0604020202020204" pitchFamily="34" charset="0"/>
              </a:rPr>
              <a:t>rote groene investeringen.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nl-NL" sz="1800" b="0" i="0" dirty="0">
                <a:effectLst/>
                <a:latin typeface="Arial" panose="020B0604020202020204" pitchFamily="34" charset="0"/>
              </a:rPr>
              <a:t>Transfer van grijs naar groen.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nl-NL" sz="1800" dirty="0">
                <a:latin typeface="Arial" panose="020B0604020202020204" pitchFamily="34" charset="0"/>
              </a:rPr>
              <a:t>Sterke energie regio.</a:t>
            </a:r>
            <a:endParaRPr lang="nl-NL" sz="1800" b="0" i="0" dirty="0">
              <a:effectLst/>
              <a:latin typeface="Arial" panose="020B0604020202020204" pitchFamily="34" charset="0"/>
            </a:endParaRPr>
          </a:p>
          <a:p>
            <a:pPr marL="342900" indent="-342900" rtl="0" fontAlgn="base">
              <a:buFont typeface="+mj-lt"/>
              <a:buAutoNum type="arabicPeriod"/>
            </a:pPr>
            <a:r>
              <a:rPr lang="nl-NL" sz="1800" b="0" i="0" dirty="0">
                <a:effectLst/>
                <a:latin typeface="Arial" panose="020B0604020202020204" pitchFamily="34" charset="0"/>
              </a:rPr>
              <a:t>Sterk ecosysteem van bedrijven, onderwijs, onderzoek en overheden.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nl-NL" sz="1800" dirty="0">
                <a:latin typeface="Arial" panose="020B0604020202020204" pitchFamily="34" charset="0"/>
              </a:rPr>
              <a:t>Hoge organisatiegraad samenwerking (bijv. AP-LLO-NN).</a:t>
            </a:r>
            <a:endParaRPr lang="nl-NL" sz="18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062C7-4606-C0B1-8442-3EBEDB641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040" y="1779544"/>
            <a:ext cx="5867576" cy="3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DC0AB-ACCA-E35B-85CF-E306D67E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nl-NL" sz="3200"/>
              <a:t>Sleutels voor een effectieve arbeidsmarkt</a:t>
            </a:r>
            <a:endParaRPr lang="en-NL" sz="3200"/>
          </a:p>
        </p:txBody>
      </p:sp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646F0-075E-32B1-915F-019B98FE8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246379"/>
            <a:ext cx="4544762" cy="3602935"/>
          </a:xfrm>
        </p:spPr>
        <p:txBody>
          <a:bodyPr>
            <a:noAutofit/>
          </a:bodyPr>
          <a:lstStyle/>
          <a:p>
            <a:r>
              <a:rPr lang="nl-NL" sz="1800" dirty="0"/>
              <a:t>Om- en bijscholen aanwezige professionals.</a:t>
            </a:r>
          </a:p>
          <a:p>
            <a:r>
              <a:rPr lang="nl-NL" sz="1800" dirty="0"/>
              <a:t>Benutten kracht van zij-instromers (werven en ontwikkelen).</a:t>
            </a:r>
          </a:p>
          <a:p>
            <a:r>
              <a:rPr lang="nl-NL" sz="1800" dirty="0">
                <a:latin typeface="Aptos" panose="020B0004020202020204" pitchFamily="34" charset="0"/>
              </a:rPr>
              <a:t>O</a:t>
            </a:r>
            <a:r>
              <a:rPr lang="nl-NL" sz="1800" b="0" i="0" dirty="0">
                <a:effectLst/>
                <a:latin typeface="Aptos" panose="020B0004020202020204" pitchFamily="34" charset="0"/>
              </a:rPr>
              <a:t>nderwijsaanbod versterken o.a. met digitale en hybride vormen</a:t>
            </a:r>
            <a:r>
              <a:rPr lang="nl-NL" sz="1800" dirty="0"/>
              <a:t>.</a:t>
            </a:r>
          </a:p>
          <a:p>
            <a:r>
              <a:rPr lang="nl-NL" sz="1800" dirty="0"/>
              <a:t>MKB activeren in werven, leren en ontwikkelen.</a:t>
            </a:r>
          </a:p>
          <a:p>
            <a:r>
              <a:rPr lang="nl-NL" sz="1800" dirty="0"/>
              <a:t>Arbeidsmarkt versoepelen met prematchen van werkgever en werkgever (“voor de vacature-uit” matchen en ontwikkelen).</a:t>
            </a:r>
          </a:p>
          <a:p>
            <a:r>
              <a:rPr lang="nl-NL" sz="1800" dirty="0"/>
              <a:t>LLO-aanbod passend op de knelpunten bij MKB en werkenden.</a:t>
            </a:r>
          </a:p>
          <a:p>
            <a:r>
              <a:rPr lang="nl-NL" sz="1800" dirty="0"/>
              <a:t>Aansluiting LLO-aanbod door samenwerking met mbo-hbo-wo-keten.</a:t>
            </a:r>
            <a:endParaRPr lang="en-NL" sz="1800" dirty="0"/>
          </a:p>
        </p:txBody>
      </p:sp>
      <p:pic>
        <p:nvPicPr>
          <p:cNvPr id="3074" name="Picture 2" descr="Waterstof Experience Center">
            <a:extLst>
              <a:ext uri="{FF2B5EF4-FFF2-40B4-BE49-F238E27FC236}">
                <a16:creationId xmlns:a16="http://schemas.microsoft.com/office/drawing/2014/main" id="{A9799D45-A843-E53D-9C4B-9B3C8C02F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5913" y="2138133"/>
            <a:ext cx="6454334" cy="258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14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9AFB-A23E-D808-181F-C663958E1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651204" cy="1401183"/>
          </a:xfrm>
        </p:spPr>
        <p:txBody>
          <a:bodyPr anchor="t">
            <a:normAutofit/>
          </a:bodyPr>
          <a:lstStyle/>
          <a:p>
            <a:r>
              <a:rPr lang="nl-NL" sz="3200"/>
              <a:t>Doelen</a:t>
            </a:r>
            <a:endParaRPr lang="en-NL" sz="3200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2B6D0-E181-47FA-7138-2CC6E61CF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39" y="2539448"/>
            <a:ext cx="4651205" cy="3602935"/>
          </a:xfrm>
        </p:spPr>
        <p:txBody>
          <a:bodyPr>
            <a:normAutofit/>
          </a:bodyPr>
          <a:lstStyle/>
          <a:p>
            <a:r>
              <a:rPr lang="nl-NL" sz="18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Versterken leercultuur leven-lang ontwikkelen bij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MKB.</a:t>
            </a:r>
            <a:r>
              <a:rPr lang="nl-NL" sz="18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Een toekomstbestendig en flexibel LLO-aanbod.</a:t>
            </a:r>
          </a:p>
          <a:p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Vergroten van het bereik van het LLO-aanbod.</a:t>
            </a:r>
          </a:p>
          <a:p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Stimuleren van innovatie en kennisdeling (technische en sociale innovatie stuwen elkaar).</a:t>
            </a:r>
          </a:p>
          <a:p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Groningen waterstof hoofdstad van Europa | Waterstof Experience Center  tijdens Eurosonic Noorderslag - FocusGroningenFocusGroningen">
            <a:extLst>
              <a:ext uri="{FF2B5EF4-FFF2-40B4-BE49-F238E27FC236}">
                <a16:creationId xmlns:a16="http://schemas.microsoft.com/office/drawing/2014/main" id="{665AECBD-012F-48B3-AA97-D8A13C124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r="21715" b="-1"/>
          <a:stretch/>
        </p:blipFill>
        <p:spPr bwMode="auto">
          <a:xfrm>
            <a:off x="6096000" y="838013"/>
            <a:ext cx="5234538" cy="518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38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E965326-95D6-4924-C617-83E93FA13ECE}"/>
              </a:ext>
            </a:extLst>
          </p:cNvPr>
          <p:cNvGrpSpPr/>
          <p:nvPr/>
        </p:nvGrpSpPr>
        <p:grpSpPr>
          <a:xfrm>
            <a:off x="2426034" y="469127"/>
            <a:ext cx="7751635" cy="5013139"/>
            <a:chOff x="6888750" y="2377117"/>
            <a:chExt cx="3533731" cy="26766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563CA0-1EF6-EE25-C96A-692D637B8E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26" t="26688" r="35886" b="3729"/>
            <a:stretch/>
          </p:blipFill>
          <p:spPr>
            <a:xfrm>
              <a:off x="6888750" y="2377117"/>
              <a:ext cx="3258355" cy="2103765"/>
            </a:xfrm>
            <a:prstGeom prst="rect">
              <a:avLst/>
            </a:prstGeom>
          </p:spPr>
        </p:pic>
        <p:pic>
          <p:nvPicPr>
            <p:cNvPr id="7" name="Picture 6" descr="A close-up of a card&#10;&#10;Description automatically generated">
              <a:extLst>
                <a:ext uri="{FF2B5EF4-FFF2-40B4-BE49-F238E27FC236}">
                  <a16:creationId xmlns:a16="http://schemas.microsoft.com/office/drawing/2014/main" id="{FE21637C-651A-33FC-B4BA-F71952A3CE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018"/>
            <a:stretch/>
          </p:blipFill>
          <p:spPr>
            <a:xfrm>
              <a:off x="8510600" y="4112781"/>
              <a:ext cx="1911881" cy="94099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1175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EB976-77B1-2379-3675-1BE2BB738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plan en de werkwijze</a:t>
            </a:r>
            <a:endParaRPr lang="en-N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796419-1558-D64D-7A97-459334930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47" y="1427806"/>
            <a:ext cx="7982107" cy="529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09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7CD8-EDD7-60D8-6F59-41A5E279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vertaling naar </a:t>
            </a:r>
            <a:r>
              <a:rPr lang="nl-NL"/>
              <a:t>de activiteitenplanning</a:t>
            </a:r>
            <a:endParaRPr lang="en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67B98D-581B-740D-FF8E-EFEB1266E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19" y="2021840"/>
            <a:ext cx="10596881" cy="937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FEBFB6-DA0C-F87C-AA7E-37DC83C4A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71717"/>
            <a:ext cx="10515600" cy="318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0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88C7B-FA55-E941-3A00-4E91940BB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3469"/>
            <a:ext cx="10515600" cy="3411062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8700" b="1" dirty="0"/>
              <a:t>?</a:t>
            </a:r>
            <a:endParaRPr lang="en-NL" sz="28700" b="1" dirty="0"/>
          </a:p>
        </p:txBody>
      </p:sp>
    </p:spTree>
    <p:extLst>
      <p:ext uri="{BB962C8B-B14F-4D97-AF65-F5344CB8AC3E}">
        <p14:creationId xmlns:p14="http://schemas.microsoft.com/office/powerpoint/2010/main" val="177785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51B6D20EA7443814551DED1569233" ma:contentTypeVersion="14" ma:contentTypeDescription="Create a new document." ma:contentTypeScope="" ma:versionID="72e59b231c20ffb8ff25b9479df2b9d4">
  <xsd:schema xmlns:xsd="http://www.w3.org/2001/XMLSchema" xmlns:xs="http://www.w3.org/2001/XMLSchema" xmlns:p="http://schemas.microsoft.com/office/2006/metadata/properties" xmlns:ns2="b3bc411b-27cd-48c7-8d6f-e7f15b98bf49" xmlns:ns3="f47eb262-b0b6-4a73-97aa-f9bf3870865c" targetNamespace="http://schemas.microsoft.com/office/2006/metadata/properties" ma:root="true" ma:fieldsID="0650976e5726a68b559301e16c492e50" ns2:_="" ns3:_="">
    <xsd:import namespace="b3bc411b-27cd-48c7-8d6f-e7f15b98bf49"/>
    <xsd:import namespace="f47eb262-b0b6-4a73-97aa-f9bf38708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c411b-27cd-48c7-8d6f-e7f15b98b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e6eb76ce-677d-4617-aee1-d24d0dd6fa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eb262-b0b6-4a73-97aa-f9bf3870865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7686d4-739a-4c00-8d7b-67ff82792770}" ma:internalName="TaxCatchAll" ma:showField="CatchAllData" ma:web="f47eb262-b0b6-4a73-97aa-f9bf387086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bc411b-27cd-48c7-8d6f-e7f15b98bf49">
      <Terms xmlns="http://schemas.microsoft.com/office/infopath/2007/PartnerControls"/>
    </lcf76f155ced4ddcb4097134ff3c332f>
    <TaxCatchAll xmlns="f47eb262-b0b6-4a73-97aa-f9bf3870865c" xsi:nil="true"/>
  </documentManagement>
</p:properties>
</file>

<file path=customXml/itemProps1.xml><?xml version="1.0" encoding="utf-8"?>
<ds:datastoreItem xmlns:ds="http://schemas.openxmlformats.org/officeDocument/2006/customXml" ds:itemID="{6EE35BC7-95BB-4240-9FD7-6225255D75B9}"/>
</file>

<file path=customXml/itemProps2.xml><?xml version="1.0" encoding="utf-8"?>
<ds:datastoreItem xmlns:ds="http://schemas.openxmlformats.org/officeDocument/2006/customXml" ds:itemID="{FA2FE983-AA12-4557-B451-2B7FB7E3B8DF}"/>
</file>

<file path=customXml/itemProps3.xml><?xml version="1.0" encoding="utf-8"?>
<ds:datastoreItem xmlns:ds="http://schemas.openxmlformats.org/officeDocument/2006/customXml" ds:itemID="{7122EEE4-1A28-40AC-8940-8867C409699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Muli</vt:lpstr>
      <vt:lpstr>Segoe UI</vt:lpstr>
      <vt:lpstr>Office Theme</vt:lpstr>
      <vt:lpstr>Energietransitie Noord Werkt </vt:lpstr>
      <vt:lpstr>Team</vt:lpstr>
      <vt:lpstr>Regionale arbeidsmarkt vraagstukken</vt:lpstr>
      <vt:lpstr>Sleutels voor een effectieve arbeidsmarkt</vt:lpstr>
      <vt:lpstr>Doelen</vt:lpstr>
      <vt:lpstr>PowerPoint Presentation</vt:lpstr>
      <vt:lpstr>Het plan en de werkwijze</vt:lpstr>
      <vt:lpstr>De vertaling naar de activiteitenplanning</vt:lpstr>
      <vt:lpstr>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Energietransitie Noord Werkt</dc:title>
  <dc:creator>Koenis MJM, Marcel</dc:creator>
  <cp:lastModifiedBy>Claudia Beemster</cp:lastModifiedBy>
  <cp:revision>8</cp:revision>
  <dcterms:created xsi:type="dcterms:W3CDTF">2023-12-07T18:04:11Z</dcterms:created>
  <dcterms:modified xsi:type="dcterms:W3CDTF">2024-03-07T10:09:01Z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0x010100A3951B6D20EA7443814551DED1569233</vt:lpwstr>
  </property>
</Properties>
</file>