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5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529" userDrawn="1">
          <p15:clr>
            <a:srgbClr val="A4A3A4"/>
          </p15:clr>
        </p15:guide>
        <p15:guide id="4" pos="7151" userDrawn="1">
          <p15:clr>
            <a:srgbClr val="A4A3A4"/>
          </p15:clr>
        </p15:guide>
        <p15:guide id="5" orient="horz" pos="3793" userDrawn="1">
          <p15:clr>
            <a:srgbClr val="A4A3A4"/>
          </p15:clr>
        </p15:guide>
        <p15:guide id="6" orient="horz" pos="754" userDrawn="1">
          <p15:clr>
            <a:srgbClr val="A4A3A4"/>
          </p15:clr>
        </p15:guide>
        <p15:guide id="7" pos="3613" userDrawn="1">
          <p15:clr>
            <a:srgbClr val="A4A3A4"/>
          </p15:clr>
        </p15:guide>
        <p15:guide id="8" pos="4067" userDrawn="1">
          <p15:clr>
            <a:srgbClr val="A4A3A4"/>
          </p15:clr>
        </p15:guide>
        <p15:guide id="9" orient="horz" pos="34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B5B3"/>
    <a:srgbClr val="AF1964"/>
    <a:srgbClr val="FFFFFF"/>
    <a:srgbClr val="FFCE33"/>
    <a:srgbClr val="573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FDD600-D69C-4195-887B-AC879AB681B8}" v="8" dt="2024-03-18T14:24:35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9"/>
    <p:restoredTop sz="94694"/>
  </p:normalViewPr>
  <p:slideViewPr>
    <p:cSldViewPr snapToGrid="0" showGuides="1">
      <p:cViewPr varScale="1">
        <p:scale>
          <a:sx n="78" d="100"/>
          <a:sy n="78" d="100"/>
        </p:scale>
        <p:origin x="1066" y="62"/>
      </p:cViewPr>
      <p:guideLst>
        <p:guide orient="horz" pos="2160"/>
        <p:guide pos="3840"/>
        <p:guide pos="529"/>
        <p:guide pos="7151"/>
        <p:guide orient="horz" pos="3793"/>
        <p:guide orient="horz" pos="754"/>
        <p:guide pos="3613"/>
        <p:guide pos="4067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F6874-C144-02C4-531F-01CEBC21D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212B830-6EE5-5B02-957C-0EBC4717F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BF776-6BC2-D853-159E-FBF2FAB9B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499EF3-6E8A-20FA-C95B-BC3CE2CB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85A8D9-6712-0DD8-BCB8-38844BD8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1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61C63-126F-8FD7-B666-C885BFFE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E636C7-FAE8-13A0-2490-B7FD852B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589D07-903F-E4B4-BF25-4C493774C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869960-2586-9AD7-5F12-FC7142A0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D7DFAE-BFEC-55BF-44EF-D6F3AC10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4FA146-C99E-6AFB-0735-E22FC6FE4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CE66CC-FB1E-A852-12F1-E55CD582C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959B2C-4D74-EDAF-9134-6CC652F0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1F7121-5B1A-06E8-1478-12E72BBF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77EFE1-C2D3-6842-8C8C-7729FD42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75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56969-CC15-EE79-BCEF-D7644936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E39D86-0890-B61A-E0CE-C66C329D0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FBA7E0-3016-A876-9775-CCBBB7CB0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C2B101-A2F0-08DE-590B-0C01168A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14D2B2-2FC8-12CA-0AD0-94065A5E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52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46E84-E6FF-9E34-D6A3-F59A297B2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4AB805-63CA-0693-A20B-D661F2AE9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A057CE-CC0A-BBC4-C888-0EDD94ADC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C57A94-A52C-5449-30EF-41E624C1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A888A2-0846-1217-3056-595743B9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81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E5FBF8-FD92-3CB0-1F81-55CCE193D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3B4C27-AA44-D07B-4E28-4B44C3C78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93BEBD8-E4FF-4569-F9C4-00CD830DF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A5E8D4-7027-626D-0678-E5FAFF93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8AC1D5-8E2E-F52D-5ECC-B45A358C7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3ED3EC-CE0D-CB06-D290-C2490268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5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CE914-23C0-F906-6C21-956E9FDB5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32C514-90D6-71C3-8E86-49657F5A4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D28BC8-F27F-D20F-5B7F-CD83C1E7D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C61CE3-BB3D-C4A9-504F-D5FDF78CE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2FFC88A-6AD1-5104-D92E-58E3D67A9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DC19389-322A-7502-0361-F7CE0B41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6B7DE3F-10A2-E9F2-74B3-D6FBC4046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05BD182-4DAF-12F7-D79B-6AF54ACF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5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068B2-21F7-204D-2E9C-11798B4D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8FB106-3AD4-C99A-8B65-6D94B81F1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5E4AAA-1491-5605-8F80-E7C84153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0583634-92ED-5D2A-C556-503FBE1D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718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DFD723-534D-EFC8-1CB5-2A9C28F7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2C6565-B164-DFB9-EB20-3A9318CB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7BC0175-4BDC-ABF4-FE13-1F0BC666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39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F39B5-426B-059B-C68C-15A800316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07B656-DB17-5156-B19B-E2F70DC80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2BC89F-3BDA-767A-3932-50267CF8A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CCAB0D-13EC-1FDE-22EF-6C9A0C6A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4B071D0-5B95-FF87-2437-789B35CC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B6DCACB-6EC8-2FA7-6C0B-C3E72D2C8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474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EC5432-44AC-90DE-5814-6D4FBCA6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D0791C2-0E5C-9FA8-240C-5BE873F3A0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FAF8FE-33A0-B9E8-785F-75E4E8FD0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86B0C6-4E4B-EFD3-6099-426B3096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DAE088-C12E-01B8-55DE-3E333F73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CE546B-2234-D2E2-EF2E-A032355E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57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6A6A688-F9F7-1DB0-EB39-D393F305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95589F-C0D2-EE50-2889-3123EADBB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596619-52BA-2957-4228-CF40F1DB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3AB0-F3A0-6E4C-9D82-B3ADFF72346A}" type="datetimeFigureOut">
              <a:rPr lang="nl-NL" smtClean="0"/>
              <a:t>25-3-2024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A07591-A079-215E-DDD1-3ADC4B2CB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D223FF-DBC3-4C04-F1AC-4B2C3DDD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B1059-FD14-0646-9749-C29D2AADA8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532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1CD166-0140-4D3F-46F7-436E4935E3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kstvak 32">
            <a:extLst>
              <a:ext uri="{FF2B5EF4-FFF2-40B4-BE49-F238E27FC236}">
                <a16:creationId xmlns:a16="http://schemas.microsoft.com/office/drawing/2014/main" id="{0DF7BC3E-BABD-053A-BF55-957467AA61E3}"/>
              </a:ext>
            </a:extLst>
          </p:cNvPr>
          <p:cNvSpPr txBox="1"/>
          <p:nvPr/>
        </p:nvSpPr>
        <p:spPr>
          <a:xfrm>
            <a:off x="513853" y="2302286"/>
            <a:ext cx="2733359" cy="34470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Gilroy"/>
              </a:rPr>
              <a:t>Kleine aanvragen </a:t>
            </a:r>
          </a:p>
          <a:p>
            <a:r>
              <a:rPr lang="nl-NL" sz="1200" b="1" dirty="0">
                <a:solidFill>
                  <a:schemeClr val="bg1"/>
                </a:solidFill>
                <a:latin typeface="Gilroy"/>
              </a:rPr>
              <a:t>12 aanvragen ingediend</a:t>
            </a:r>
          </a:p>
          <a:p>
            <a:r>
              <a:rPr lang="nl-NL" sz="1200" dirty="0">
                <a:solidFill>
                  <a:schemeClr val="bg1"/>
                </a:solidFill>
                <a:latin typeface="Gilroy"/>
              </a:rPr>
              <a:t>     </a:t>
            </a:r>
            <a:r>
              <a:rPr lang="nl-NL" sz="1400" b="1" dirty="0">
                <a:solidFill>
                  <a:schemeClr val="bg1"/>
                </a:solidFill>
                <a:latin typeface="Gilroy"/>
              </a:rPr>
              <a:t>4 aanvragen goedgekeurd</a:t>
            </a:r>
          </a:p>
          <a:p>
            <a:endParaRPr lang="nl-NL" dirty="0">
              <a:solidFill>
                <a:schemeClr val="bg1"/>
              </a:solidFill>
              <a:latin typeface="Gilroy"/>
            </a:endParaRPr>
          </a:p>
          <a:p>
            <a:r>
              <a:rPr lang="nl-NL" sz="2000" dirty="0">
                <a:solidFill>
                  <a:schemeClr val="bg1"/>
                </a:solidFill>
                <a:latin typeface="Gilroy"/>
              </a:rPr>
              <a:t>Grote aanvragen </a:t>
            </a:r>
          </a:p>
          <a:p>
            <a:r>
              <a:rPr lang="nl-NL" sz="1200" b="1" dirty="0">
                <a:solidFill>
                  <a:schemeClr val="bg1"/>
                </a:solidFill>
                <a:latin typeface="Gilroy"/>
              </a:rPr>
              <a:t>21 aanvragen ingediend</a:t>
            </a:r>
          </a:p>
          <a:p>
            <a:r>
              <a:rPr lang="nl-NL" sz="1200" dirty="0">
                <a:solidFill>
                  <a:schemeClr val="bg1"/>
                </a:solidFill>
                <a:latin typeface="Gilroy"/>
              </a:rPr>
              <a:t>     </a:t>
            </a:r>
            <a:r>
              <a:rPr lang="nl-NL" sz="1400" b="1" dirty="0">
                <a:solidFill>
                  <a:schemeClr val="bg1"/>
                </a:solidFill>
                <a:latin typeface="Gilroy"/>
              </a:rPr>
              <a:t>8 aanvragen goedgekeurd</a:t>
            </a:r>
          </a:p>
          <a:p>
            <a:endParaRPr lang="nl-NL" dirty="0">
              <a:solidFill>
                <a:srgbClr val="573078"/>
              </a:solidFill>
              <a:latin typeface="Gilroy"/>
            </a:endParaRPr>
          </a:p>
          <a:p>
            <a:endParaRPr lang="nl-NL" dirty="0">
              <a:solidFill>
                <a:srgbClr val="573078"/>
              </a:solidFill>
              <a:latin typeface="Gilroy"/>
            </a:endParaRPr>
          </a:p>
          <a:p>
            <a:pPr algn="ctr"/>
            <a:r>
              <a:rPr lang="nl-NL" i="1" dirty="0">
                <a:solidFill>
                  <a:srgbClr val="573078"/>
                </a:solidFill>
                <a:latin typeface="Gilroy"/>
              </a:rPr>
              <a:t>   </a:t>
            </a:r>
            <a:r>
              <a:rPr lang="nl-NL" b="1" i="1" dirty="0">
                <a:solidFill>
                  <a:srgbClr val="FFC73B"/>
                </a:solidFill>
                <a:latin typeface="Gilroy"/>
              </a:rPr>
              <a:t>22 mljn. subsidie</a:t>
            </a:r>
          </a:p>
          <a:p>
            <a:pPr algn="ctr"/>
            <a:r>
              <a:rPr lang="nl-NL" b="1" i="1" dirty="0">
                <a:solidFill>
                  <a:srgbClr val="FFC73B"/>
                </a:solidFill>
                <a:latin typeface="Gilroy"/>
              </a:rPr>
              <a:t>toegekend</a:t>
            </a:r>
          </a:p>
          <a:p>
            <a:endParaRPr lang="nl-NL" dirty="0">
              <a:solidFill>
                <a:srgbClr val="573078"/>
              </a:solidFill>
            </a:endParaRPr>
          </a:p>
          <a:p>
            <a:endParaRPr lang="nl-NL" dirty="0">
              <a:solidFill>
                <a:srgbClr val="573078"/>
              </a:solidFill>
            </a:endParaRPr>
          </a:p>
        </p:txBody>
      </p:sp>
      <p:sp>
        <p:nvSpPr>
          <p:cNvPr id="12" name="Rechthoek: met één afgeschuinde hoek 11">
            <a:extLst>
              <a:ext uri="{FF2B5EF4-FFF2-40B4-BE49-F238E27FC236}">
                <a16:creationId xmlns:a16="http://schemas.microsoft.com/office/drawing/2014/main" id="{035380A3-9B59-A9ED-933C-7E94B4A66FC4}"/>
              </a:ext>
            </a:extLst>
          </p:cNvPr>
          <p:cNvSpPr/>
          <p:nvPr/>
        </p:nvSpPr>
        <p:spPr>
          <a:xfrm rot="20822269" flipH="1">
            <a:off x="2998294" y="3082523"/>
            <a:ext cx="1138145" cy="879637"/>
          </a:xfrm>
          <a:prstGeom prst="snip1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: met één afgeschuinde hoek 17">
            <a:extLst>
              <a:ext uri="{FF2B5EF4-FFF2-40B4-BE49-F238E27FC236}">
                <a16:creationId xmlns:a16="http://schemas.microsoft.com/office/drawing/2014/main" id="{F1FCB21A-2FD3-ECD2-6AE1-0FA8044254B8}"/>
              </a:ext>
            </a:extLst>
          </p:cNvPr>
          <p:cNvSpPr/>
          <p:nvPr/>
        </p:nvSpPr>
        <p:spPr>
          <a:xfrm rot="551492">
            <a:off x="10244877" y="3002261"/>
            <a:ext cx="1287961" cy="1024585"/>
          </a:xfrm>
          <a:prstGeom prst="snip1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 descr="Afbeelding met Lettertype, Graphics, logo, symbool&#10;&#10;Automatisch gegenereerde beschrijving">
            <a:extLst>
              <a:ext uri="{FF2B5EF4-FFF2-40B4-BE49-F238E27FC236}">
                <a16:creationId xmlns:a16="http://schemas.microsoft.com/office/drawing/2014/main" id="{C3C7B224-350F-C31A-0702-C197C02B7B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5641" y="238245"/>
            <a:ext cx="1372082" cy="548833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20DA7E9C-F030-7FC8-55C2-629157CD0006}"/>
              </a:ext>
            </a:extLst>
          </p:cNvPr>
          <p:cNvSpPr txBox="1">
            <a:spLocks/>
          </p:cNvSpPr>
          <p:nvPr/>
        </p:nvSpPr>
        <p:spPr>
          <a:xfrm>
            <a:off x="305632" y="2382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000" b="1" dirty="0">
                <a:solidFill>
                  <a:schemeClr val="bg1"/>
                </a:solidFill>
                <a:latin typeface="Gilroy Black" pitchFamily="2" charset="77"/>
              </a:rPr>
              <a:t>Geleerde lessen bouwsteen 3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C978685D-7FB9-1F63-FE02-124BC24BC219}"/>
              </a:ext>
            </a:extLst>
          </p:cNvPr>
          <p:cNvSpPr txBox="1">
            <a:spLocks/>
          </p:cNvSpPr>
          <p:nvPr/>
        </p:nvSpPr>
        <p:spPr>
          <a:xfrm>
            <a:off x="445029" y="1221991"/>
            <a:ext cx="5424668" cy="294632"/>
          </a:xfrm>
          <a:prstGeom prst="rect">
            <a:avLst/>
          </a:prstGeom>
        </p:spPr>
        <p:txBody>
          <a:bodyPr vert="horz" lIns="90000" tIns="46800" rIns="9000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1800" dirty="0">
                <a:solidFill>
                  <a:schemeClr val="bg1"/>
                </a:solidFill>
                <a:latin typeface="Gilroy" pitchFamily="2" charset="77"/>
              </a:rPr>
              <a:t>Aanvraagronde 1</a:t>
            </a:r>
          </a:p>
        </p:txBody>
      </p:sp>
      <p:pic>
        <p:nvPicPr>
          <p:cNvPr id="35" name="Graphic 34" descr="Euro met effen opvulling">
            <a:extLst>
              <a:ext uri="{FF2B5EF4-FFF2-40B4-BE49-F238E27FC236}">
                <a16:creationId xmlns:a16="http://schemas.microsoft.com/office/drawing/2014/main" id="{D9438A58-A603-9CE3-56BB-8E9F6E18DD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4592" y="4476253"/>
            <a:ext cx="761006" cy="761006"/>
          </a:xfrm>
          <a:prstGeom prst="rect">
            <a:avLst/>
          </a:prstGeom>
        </p:spPr>
      </p:pic>
      <p:pic>
        <p:nvPicPr>
          <p:cNvPr id="36" name="Afbeelding 35" descr="Afbeelding met Graphics, Lettertype, grafische vormgeving, logo&#10;&#10;Automatisch gegenereerde beschrijving">
            <a:extLst>
              <a:ext uri="{FF2B5EF4-FFF2-40B4-BE49-F238E27FC236}">
                <a16:creationId xmlns:a16="http://schemas.microsoft.com/office/drawing/2014/main" id="{1094B632-06AE-5113-37B8-2A6607C8FC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867" y="5285130"/>
            <a:ext cx="1579972" cy="888300"/>
          </a:xfrm>
          <a:prstGeom prst="rect">
            <a:avLst/>
          </a:prstGeom>
        </p:spPr>
      </p:pic>
      <p:pic>
        <p:nvPicPr>
          <p:cNvPr id="37" name="Graphic 36" descr="Klembordbadge met effen opvulling">
            <a:extLst>
              <a:ext uri="{FF2B5EF4-FFF2-40B4-BE49-F238E27FC236}">
                <a16:creationId xmlns:a16="http://schemas.microsoft.com/office/drawing/2014/main" id="{43FFE408-1676-671D-6351-CE5B3BEF6E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91282" y="2438293"/>
            <a:ext cx="457200" cy="457200"/>
          </a:xfrm>
          <a:prstGeom prst="rect">
            <a:avLst/>
          </a:prstGeom>
        </p:spPr>
      </p:pic>
      <p:sp>
        <p:nvSpPr>
          <p:cNvPr id="38" name="Tekstvak 37">
            <a:extLst>
              <a:ext uri="{FF2B5EF4-FFF2-40B4-BE49-F238E27FC236}">
                <a16:creationId xmlns:a16="http://schemas.microsoft.com/office/drawing/2014/main" id="{FEFA71C4-C217-6C6B-50F9-F2F1AA4A8A37}"/>
              </a:ext>
            </a:extLst>
          </p:cNvPr>
          <p:cNvSpPr txBox="1"/>
          <p:nvPr/>
        </p:nvSpPr>
        <p:spPr>
          <a:xfrm>
            <a:off x="4657251" y="2512957"/>
            <a:ext cx="1345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Gilroy"/>
              </a:rPr>
              <a:t>Kwaliteit</a:t>
            </a:r>
          </a:p>
        </p:txBody>
      </p:sp>
      <p:pic>
        <p:nvPicPr>
          <p:cNvPr id="39" name="Graphic 38" descr="Gloeilamp en tandwiel met effen opvulling">
            <a:extLst>
              <a:ext uri="{FF2B5EF4-FFF2-40B4-BE49-F238E27FC236}">
                <a16:creationId xmlns:a16="http://schemas.microsoft.com/office/drawing/2014/main" id="{D1CD3577-A6FF-CB6F-B3D4-8BCEA92B07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242720" y="2329512"/>
            <a:ext cx="567270" cy="567270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E3594685-CFAF-7FFA-5F0B-E64DF18F648E}"/>
              </a:ext>
            </a:extLst>
          </p:cNvPr>
          <p:cNvSpPr txBox="1"/>
          <p:nvPr/>
        </p:nvSpPr>
        <p:spPr>
          <a:xfrm>
            <a:off x="6743491" y="2507034"/>
            <a:ext cx="1345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Gilroy"/>
              </a:rPr>
              <a:t>Impact</a:t>
            </a:r>
          </a:p>
        </p:txBody>
      </p:sp>
      <p:pic>
        <p:nvPicPr>
          <p:cNvPr id="41" name="Graphic 40" descr="Anker met effen opvulling">
            <a:extLst>
              <a:ext uri="{FF2B5EF4-FFF2-40B4-BE49-F238E27FC236}">
                <a16:creationId xmlns:a16="http://schemas.microsoft.com/office/drawing/2014/main" id="{2ABDC7F0-F39B-1BF2-0F97-5DCD7405CBB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245238" y="2429241"/>
            <a:ext cx="452854" cy="452854"/>
          </a:xfrm>
          <a:prstGeom prst="rect">
            <a:avLst/>
          </a:prstGeom>
        </p:spPr>
      </p:pic>
      <p:sp>
        <p:nvSpPr>
          <p:cNvPr id="42" name="Tekstvak 41">
            <a:extLst>
              <a:ext uri="{FF2B5EF4-FFF2-40B4-BE49-F238E27FC236}">
                <a16:creationId xmlns:a16="http://schemas.microsoft.com/office/drawing/2014/main" id="{F674B450-2E42-1655-52A5-0CD8122B457B}"/>
              </a:ext>
            </a:extLst>
          </p:cNvPr>
          <p:cNvSpPr txBox="1"/>
          <p:nvPr/>
        </p:nvSpPr>
        <p:spPr>
          <a:xfrm>
            <a:off x="8663946" y="2546362"/>
            <a:ext cx="13459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  <a:latin typeface="Gilroy"/>
              </a:rPr>
              <a:t>Verankering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FC3BE71C-FB4C-CAC4-2ADB-8D7E77F8C749}"/>
              </a:ext>
            </a:extLst>
          </p:cNvPr>
          <p:cNvSpPr txBox="1"/>
          <p:nvPr/>
        </p:nvSpPr>
        <p:spPr>
          <a:xfrm>
            <a:off x="4303426" y="2901956"/>
            <a:ext cx="1871656" cy="3662541"/>
          </a:xfrm>
          <a:custGeom>
            <a:avLst/>
            <a:gdLst>
              <a:gd name="connsiteX0" fmla="*/ 0 w 1871656"/>
              <a:gd name="connsiteY0" fmla="*/ 0 h 3662541"/>
              <a:gd name="connsiteX1" fmla="*/ 1871656 w 1871656"/>
              <a:gd name="connsiteY1" fmla="*/ 0 h 3662541"/>
              <a:gd name="connsiteX2" fmla="*/ 1871656 w 1871656"/>
              <a:gd name="connsiteY2" fmla="*/ 3662541 h 3662541"/>
              <a:gd name="connsiteX3" fmla="*/ 0 w 1871656"/>
              <a:gd name="connsiteY3" fmla="*/ 3662541 h 3662541"/>
              <a:gd name="connsiteX4" fmla="*/ 0 w 1871656"/>
              <a:gd name="connsiteY4" fmla="*/ 0 h 366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1656" h="3662541" extrusionOk="0">
                <a:moveTo>
                  <a:pt x="0" y="0"/>
                </a:moveTo>
                <a:cubicBezTo>
                  <a:pt x="639297" y="163428"/>
                  <a:pt x="1270298" y="-117118"/>
                  <a:pt x="1871656" y="0"/>
                </a:cubicBezTo>
                <a:cubicBezTo>
                  <a:pt x="1910379" y="418930"/>
                  <a:pt x="1868459" y="2176982"/>
                  <a:pt x="1871656" y="3662541"/>
                </a:cubicBezTo>
                <a:cubicBezTo>
                  <a:pt x="1082990" y="3701289"/>
                  <a:pt x="738868" y="3509685"/>
                  <a:pt x="0" y="3662541"/>
                </a:cubicBezTo>
                <a:cubicBezTo>
                  <a:pt x="114520" y="2222397"/>
                  <a:pt x="-144697" y="684567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2139808601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Er is een behoeften- en/of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doelgroepenonderzoek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uitgevoerd. Daarbij is gebruik gemaakt van bestaande wetenschappelijke data.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De docentprofessionalisering is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heldere uitgewerkt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door o.a. inhoud te concretiseren en te werken met een model. 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Er zit een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samenhang tussen de activiteiten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. In de aanvraag staat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hoe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zo op elkaar worden afgestemd en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wie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dat doet. 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Er is geen of te weinig aandacht voor visie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vorming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waardoor de grote aanvraag een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te divers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palet en doelen krijgt.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De kleine aanvraag richt zich enkel op het bevragen van de arbeidsmarkt, waarbij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niet duidelijk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wordt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hoe en bij wie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wordt uitgevraagd. 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DF13D049-9689-090F-BD28-D0C79A968E41}"/>
              </a:ext>
            </a:extLst>
          </p:cNvPr>
          <p:cNvSpPr txBox="1"/>
          <p:nvPr/>
        </p:nvSpPr>
        <p:spPr>
          <a:xfrm>
            <a:off x="6416260" y="2919490"/>
            <a:ext cx="1793228" cy="3354765"/>
          </a:xfrm>
          <a:custGeom>
            <a:avLst/>
            <a:gdLst>
              <a:gd name="connsiteX0" fmla="*/ 0 w 1793228"/>
              <a:gd name="connsiteY0" fmla="*/ 0 h 3354765"/>
              <a:gd name="connsiteX1" fmla="*/ 1793228 w 1793228"/>
              <a:gd name="connsiteY1" fmla="*/ 0 h 3354765"/>
              <a:gd name="connsiteX2" fmla="*/ 1793228 w 1793228"/>
              <a:gd name="connsiteY2" fmla="*/ 3354765 h 3354765"/>
              <a:gd name="connsiteX3" fmla="*/ 0 w 1793228"/>
              <a:gd name="connsiteY3" fmla="*/ 3354765 h 3354765"/>
              <a:gd name="connsiteX4" fmla="*/ 0 w 1793228"/>
              <a:gd name="connsiteY4" fmla="*/ 0 h 3354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3228" h="3354765" extrusionOk="0">
                <a:moveTo>
                  <a:pt x="0" y="0"/>
                </a:moveTo>
                <a:cubicBezTo>
                  <a:pt x="483487" y="146799"/>
                  <a:pt x="1117728" y="-18777"/>
                  <a:pt x="1793228" y="0"/>
                </a:cubicBezTo>
                <a:cubicBezTo>
                  <a:pt x="1888385" y="371191"/>
                  <a:pt x="1768841" y="2060800"/>
                  <a:pt x="1793228" y="3354765"/>
                </a:cubicBezTo>
                <a:cubicBezTo>
                  <a:pt x="1188285" y="3471988"/>
                  <a:pt x="825444" y="3468434"/>
                  <a:pt x="0" y="3354765"/>
                </a:cubicBezTo>
                <a:cubicBezTo>
                  <a:pt x="88110" y="2038579"/>
                  <a:pt x="8850" y="706969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296841351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De kleine aanvraag is een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 opstap naar een grote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bouwsteen 2 of 3 aanvraag. In de aanvraag staat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hoe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het kleine project dat gaat doen.  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De 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werkveldbetrokkenheid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 is geoperationaliseerd en er is  aangeduid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wie op welke wijze 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het werkveld betrekt.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 De impact van het project is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geconcretiseerd middels getallen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, zoals het beoogde aantal docenten en  ondersteuners die de LLO-professionaliseringsslag maken. 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De LLO-oplossingen zijn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niet niveau-overstijgend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wat de kans tot (meer) impact in de regio verkleint. 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82648A4C-0EFE-0CE6-A523-908DEC58F78D}"/>
              </a:ext>
            </a:extLst>
          </p:cNvPr>
          <p:cNvSpPr txBox="1"/>
          <p:nvPr/>
        </p:nvSpPr>
        <p:spPr>
          <a:xfrm>
            <a:off x="8295027" y="2919490"/>
            <a:ext cx="1873263" cy="3293209"/>
          </a:xfrm>
          <a:custGeom>
            <a:avLst/>
            <a:gdLst>
              <a:gd name="connsiteX0" fmla="*/ 0 w 1873263"/>
              <a:gd name="connsiteY0" fmla="*/ 0 h 3293209"/>
              <a:gd name="connsiteX1" fmla="*/ 1873263 w 1873263"/>
              <a:gd name="connsiteY1" fmla="*/ 0 h 3293209"/>
              <a:gd name="connsiteX2" fmla="*/ 1873263 w 1873263"/>
              <a:gd name="connsiteY2" fmla="*/ 3293209 h 3293209"/>
              <a:gd name="connsiteX3" fmla="*/ 0 w 1873263"/>
              <a:gd name="connsiteY3" fmla="*/ 3293209 h 3293209"/>
              <a:gd name="connsiteX4" fmla="*/ 0 w 1873263"/>
              <a:gd name="connsiteY4" fmla="*/ 0 h 329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263" h="3293209" extrusionOk="0">
                <a:moveTo>
                  <a:pt x="0" y="0"/>
                </a:moveTo>
                <a:cubicBezTo>
                  <a:pt x="581019" y="42347"/>
                  <a:pt x="1441886" y="-74928"/>
                  <a:pt x="1873263" y="0"/>
                </a:cubicBezTo>
                <a:cubicBezTo>
                  <a:pt x="2025810" y="1638304"/>
                  <a:pt x="1708227" y="2386117"/>
                  <a:pt x="1873263" y="3293209"/>
                </a:cubicBezTo>
                <a:cubicBezTo>
                  <a:pt x="1515545" y="3187455"/>
                  <a:pt x="275784" y="3412319"/>
                  <a:pt x="0" y="3293209"/>
                </a:cubicBezTo>
                <a:cubicBezTo>
                  <a:pt x="147990" y="2695577"/>
                  <a:pt x="111444" y="531801"/>
                  <a:pt x="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  <a:extLst>
              <a:ext uri="{C807C97D-BFC1-408E-A445-0C87EB9F89A2}">
                <ask:lineSketchStyleProps xmlns:ask="http://schemas.microsoft.com/office/drawing/2018/sketchyshapes" sd="2533740755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Het draagvlak in de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organisatie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is gewaarborgd.  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Het is helder wat er binnen de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projectprocedures gaat en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blijft gebeuren. Wie doet wat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op welk moment en waarom?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   Het project bestendigt het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geleerde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bij de doelgroep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door bijv. follow up, herhaling,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intervisie e.a.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   De verankering van het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project is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concreet gemaakt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middels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getallen, zoals het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beoogde aantal organisaties en 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LLO-deelnemers.</a:t>
            </a:r>
          </a:p>
          <a:p>
            <a:r>
              <a:rPr lang="nl-NL" sz="300" dirty="0">
                <a:solidFill>
                  <a:schemeClr val="bg1"/>
                </a:solidFill>
                <a:latin typeface="Gilroy"/>
              </a:rPr>
              <a:t> </a:t>
            </a: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      Uit de aanvraag blijkt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niet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hoe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het LLO-project na de</a:t>
            </a:r>
          </a:p>
          <a:p>
            <a:r>
              <a:rPr lang="nl-NL" sz="1000" dirty="0">
                <a:solidFill>
                  <a:schemeClr val="bg1"/>
                </a:solidFill>
                <a:latin typeface="Gilroy"/>
              </a:rPr>
              <a:t> subsidietijd </a:t>
            </a:r>
            <a:r>
              <a:rPr lang="nl-NL" sz="1000" u="sng" dirty="0">
                <a:solidFill>
                  <a:schemeClr val="bg1"/>
                </a:solidFill>
                <a:latin typeface="Gilroy"/>
              </a:rPr>
              <a:t>verder gaat </a:t>
            </a:r>
            <a:r>
              <a:rPr lang="nl-NL" sz="1000" dirty="0">
                <a:solidFill>
                  <a:schemeClr val="bg1"/>
                </a:solidFill>
                <a:latin typeface="Gilroy"/>
              </a:rPr>
              <a:t>en/of verduurzaamd wordt. </a:t>
            </a:r>
            <a:endParaRPr lang="nl-NL" sz="300" dirty="0">
              <a:solidFill>
                <a:schemeClr val="bg1"/>
              </a:solidFill>
              <a:latin typeface="Gilroy"/>
            </a:endParaRPr>
          </a:p>
          <a:p>
            <a:endParaRPr lang="nl-NL" sz="300" dirty="0">
              <a:solidFill>
                <a:schemeClr val="bg1"/>
              </a:solidFill>
              <a:latin typeface="Gilroy"/>
            </a:endParaRPr>
          </a:p>
        </p:txBody>
      </p:sp>
      <p:pic>
        <p:nvPicPr>
          <p:cNvPr id="46" name="Graphic 45" descr="Badge Tick1 met effen opvulling">
            <a:extLst>
              <a:ext uri="{FF2B5EF4-FFF2-40B4-BE49-F238E27FC236}">
                <a16:creationId xmlns:a16="http://schemas.microsoft.com/office/drawing/2014/main" id="{5036EDC9-5DB6-C6A4-BEF7-63C8599692B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03834" y="2939694"/>
            <a:ext cx="180000" cy="180000"/>
          </a:xfrm>
          <a:prstGeom prst="rect">
            <a:avLst/>
          </a:prstGeom>
        </p:spPr>
      </p:pic>
      <p:pic>
        <p:nvPicPr>
          <p:cNvPr id="47" name="Graphic 46" descr="Badge Tick1 met effen opvulling">
            <a:extLst>
              <a:ext uri="{FF2B5EF4-FFF2-40B4-BE49-F238E27FC236}">
                <a16:creationId xmlns:a16="http://schemas.microsoft.com/office/drawing/2014/main" id="{A7579EB9-9BEE-005B-1B80-12F71BF15D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83905" y="3746923"/>
            <a:ext cx="180000" cy="180000"/>
          </a:xfrm>
          <a:prstGeom prst="rect">
            <a:avLst/>
          </a:prstGeom>
        </p:spPr>
      </p:pic>
      <p:pic>
        <p:nvPicPr>
          <p:cNvPr id="48" name="Graphic 47" descr="Badge Tick1 met effen opvulling">
            <a:extLst>
              <a:ext uri="{FF2B5EF4-FFF2-40B4-BE49-F238E27FC236}">
                <a16:creationId xmlns:a16="http://schemas.microsoft.com/office/drawing/2014/main" id="{38DB04CC-CA46-0C30-F9FF-0125774FD80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310653" y="4406818"/>
            <a:ext cx="180000" cy="180000"/>
          </a:xfrm>
          <a:prstGeom prst="rect">
            <a:avLst/>
          </a:prstGeom>
        </p:spPr>
      </p:pic>
      <p:pic>
        <p:nvPicPr>
          <p:cNvPr id="49" name="Graphic 48" descr="Geen teken met effen opvulling">
            <a:extLst>
              <a:ext uri="{FF2B5EF4-FFF2-40B4-BE49-F238E27FC236}">
                <a16:creationId xmlns:a16="http://schemas.microsoft.com/office/drawing/2014/main" id="{079F208C-2C7E-B71E-2B05-78C1495A1B0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7780" y="5705448"/>
            <a:ext cx="180000" cy="180000"/>
          </a:xfrm>
          <a:prstGeom prst="rect">
            <a:avLst/>
          </a:prstGeom>
        </p:spPr>
      </p:pic>
      <p:pic>
        <p:nvPicPr>
          <p:cNvPr id="52" name="Graphic 51" descr="Badge Tick1 met effen opvulling">
            <a:extLst>
              <a:ext uri="{FF2B5EF4-FFF2-40B4-BE49-F238E27FC236}">
                <a16:creationId xmlns:a16="http://schemas.microsoft.com/office/drawing/2014/main" id="{37E35788-5083-8BD6-C9F6-E99627E5532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43696" y="2992263"/>
            <a:ext cx="180000" cy="180000"/>
          </a:xfrm>
          <a:prstGeom prst="rect">
            <a:avLst/>
          </a:prstGeom>
        </p:spPr>
      </p:pic>
      <p:pic>
        <p:nvPicPr>
          <p:cNvPr id="53" name="Graphic 52" descr="Badge Tick1 met effen opvulling">
            <a:extLst>
              <a:ext uri="{FF2B5EF4-FFF2-40B4-BE49-F238E27FC236}">
                <a16:creationId xmlns:a16="http://schemas.microsoft.com/office/drawing/2014/main" id="{89554105-3B1C-1AFA-B4EC-4078C9B2EFF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63013" y="3806637"/>
            <a:ext cx="180000" cy="180000"/>
          </a:xfrm>
          <a:prstGeom prst="rect">
            <a:avLst/>
          </a:prstGeom>
        </p:spPr>
      </p:pic>
      <p:pic>
        <p:nvPicPr>
          <p:cNvPr id="54" name="Graphic 53" descr="Badge Tick1 met effen opvulling">
            <a:extLst>
              <a:ext uri="{FF2B5EF4-FFF2-40B4-BE49-F238E27FC236}">
                <a16:creationId xmlns:a16="http://schemas.microsoft.com/office/drawing/2014/main" id="{9DF5EA69-9148-E37F-F061-72B13513846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70853" y="4460891"/>
            <a:ext cx="180000" cy="180000"/>
          </a:xfrm>
          <a:prstGeom prst="rect">
            <a:avLst/>
          </a:prstGeom>
        </p:spPr>
      </p:pic>
      <p:pic>
        <p:nvPicPr>
          <p:cNvPr id="55" name="Graphic 54" descr="Geen teken met effen opvulling">
            <a:extLst>
              <a:ext uri="{FF2B5EF4-FFF2-40B4-BE49-F238E27FC236}">
                <a16:creationId xmlns:a16="http://schemas.microsoft.com/office/drawing/2014/main" id="{1590E226-BF39-51B6-74D4-CAAE237F42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465851" y="5571615"/>
            <a:ext cx="180000" cy="180000"/>
          </a:xfrm>
          <a:prstGeom prst="rect">
            <a:avLst/>
          </a:prstGeom>
        </p:spPr>
      </p:pic>
      <p:pic>
        <p:nvPicPr>
          <p:cNvPr id="58" name="Graphic 57" descr="Badge Tick1 met effen opvulling">
            <a:extLst>
              <a:ext uri="{FF2B5EF4-FFF2-40B4-BE49-F238E27FC236}">
                <a16:creationId xmlns:a16="http://schemas.microsoft.com/office/drawing/2014/main" id="{FF91C808-0CB3-F2F7-826A-2753382C9A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332500" y="2956665"/>
            <a:ext cx="180000" cy="180000"/>
          </a:xfrm>
          <a:prstGeom prst="rect">
            <a:avLst/>
          </a:prstGeom>
        </p:spPr>
      </p:pic>
      <p:pic>
        <p:nvPicPr>
          <p:cNvPr id="59" name="Graphic 58" descr="Badge Tick1 met effen opvulling">
            <a:extLst>
              <a:ext uri="{FF2B5EF4-FFF2-40B4-BE49-F238E27FC236}">
                <a16:creationId xmlns:a16="http://schemas.microsoft.com/office/drawing/2014/main" id="{73D704DC-9F38-15C1-B519-DCA9751161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00928" y="3898601"/>
            <a:ext cx="180000" cy="180000"/>
          </a:xfrm>
          <a:prstGeom prst="rect">
            <a:avLst/>
          </a:prstGeom>
        </p:spPr>
      </p:pic>
      <p:pic>
        <p:nvPicPr>
          <p:cNvPr id="60" name="Graphic 59" descr="Badge Tick1 met effen opvulling">
            <a:extLst>
              <a:ext uri="{FF2B5EF4-FFF2-40B4-BE49-F238E27FC236}">
                <a16:creationId xmlns:a16="http://schemas.microsoft.com/office/drawing/2014/main" id="{84DEA371-97F0-7EE0-B4F3-124B56BB731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417064" y="4601926"/>
            <a:ext cx="180000" cy="180000"/>
          </a:xfrm>
          <a:prstGeom prst="rect">
            <a:avLst/>
          </a:prstGeom>
        </p:spPr>
      </p:pic>
      <p:pic>
        <p:nvPicPr>
          <p:cNvPr id="61" name="Graphic 60" descr="Geen teken met effen opvulling">
            <a:extLst>
              <a:ext uri="{FF2B5EF4-FFF2-40B4-BE49-F238E27FC236}">
                <a16:creationId xmlns:a16="http://schemas.microsoft.com/office/drawing/2014/main" id="{BD94B298-8A9E-9FB4-4585-69C9A294E3E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391094" y="5461941"/>
            <a:ext cx="180000" cy="180000"/>
          </a:xfrm>
          <a:prstGeom prst="rect">
            <a:avLst/>
          </a:prstGeom>
        </p:spPr>
      </p:pic>
      <p:pic>
        <p:nvPicPr>
          <p:cNvPr id="66" name="Graphic 65" descr="Badge vinkje met effen opvulling">
            <a:extLst>
              <a:ext uri="{FF2B5EF4-FFF2-40B4-BE49-F238E27FC236}">
                <a16:creationId xmlns:a16="http://schemas.microsoft.com/office/drawing/2014/main" id="{E180F134-975C-D1FB-7BF6-3AC2CA7C27A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5106" y="2817429"/>
            <a:ext cx="252000" cy="252000"/>
          </a:xfrm>
          <a:prstGeom prst="rect">
            <a:avLst/>
          </a:prstGeom>
        </p:spPr>
      </p:pic>
      <p:sp>
        <p:nvSpPr>
          <p:cNvPr id="76" name="Tekstvak 75">
            <a:extLst>
              <a:ext uri="{FF2B5EF4-FFF2-40B4-BE49-F238E27FC236}">
                <a16:creationId xmlns:a16="http://schemas.microsoft.com/office/drawing/2014/main" id="{8FC6A3CA-BD66-0164-300D-160A96293ABE}"/>
              </a:ext>
            </a:extLst>
          </p:cNvPr>
          <p:cNvSpPr txBox="1"/>
          <p:nvPr/>
        </p:nvSpPr>
        <p:spPr>
          <a:xfrm>
            <a:off x="4069494" y="1868375"/>
            <a:ext cx="6025521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Aanvragen LLO-professionalisering opleiders</a:t>
            </a:r>
          </a:p>
        </p:txBody>
      </p:sp>
      <p:pic>
        <p:nvPicPr>
          <p:cNvPr id="79" name="Graphic 78" descr="Badge vinkje met effen opvulling">
            <a:extLst>
              <a:ext uri="{FF2B5EF4-FFF2-40B4-BE49-F238E27FC236}">
                <a16:creationId xmlns:a16="http://schemas.microsoft.com/office/drawing/2014/main" id="{54355148-4B97-93B1-7C1C-A0710E9CB73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35307" y="3792427"/>
            <a:ext cx="252000" cy="252000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1A5486CA-90E7-DBA3-2A42-8E8F989A1188}"/>
              </a:ext>
            </a:extLst>
          </p:cNvPr>
          <p:cNvSpPr txBox="1"/>
          <p:nvPr/>
        </p:nvSpPr>
        <p:spPr>
          <a:xfrm>
            <a:off x="418002" y="6191393"/>
            <a:ext cx="1597543" cy="4696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ts val="1500"/>
              </a:lnSpc>
              <a:buNone/>
            </a:pPr>
            <a:r>
              <a:rPr lang="nl-NL" sz="1200" dirty="0">
                <a:solidFill>
                  <a:schemeClr val="bg1"/>
                </a:solidFill>
                <a:latin typeface="Gilroy" pitchFamily="2" charset="77"/>
              </a:rPr>
              <a:t>info@llokatalysator.nl</a:t>
            </a:r>
          </a:p>
          <a:p>
            <a:pPr marL="0" indent="0">
              <a:lnSpc>
                <a:spcPts val="1500"/>
              </a:lnSpc>
              <a:buNone/>
            </a:pPr>
            <a:r>
              <a:rPr lang="nl-NL" sz="1200" dirty="0">
                <a:solidFill>
                  <a:schemeClr val="bg1"/>
                </a:solidFill>
                <a:latin typeface="Gilroy" pitchFamily="2" charset="77"/>
              </a:rPr>
              <a:t>www.llo-katalysator.nl</a:t>
            </a:r>
          </a:p>
        </p:txBody>
      </p:sp>
      <p:pic>
        <p:nvPicPr>
          <p:cNvPr id="2" name="Graphic 1" descr="Geen teken met effen opvulling">
            <a:extLst>
              <a:ext uri="{FF2B5EF4-FFF2-40B4-BE49-F238E27FC236}">
                <a16:creationId xmlns:a16="http://schemas.microsoft.com/office/drawing/2014/main" id="{75F896DA-CF4C-45B5-4B56-D17DD5B4987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33009" y="5054306"/>
            <a:ext cx="180000" cy="180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1188F48-0369-0032-4B54-56EE6FE27CC6}"/>
              </a:ext>
            </a:extLst>
          </p:cNvPr>
          <p:cNvSpPr txBox="1"/>
          <p:nvPr/>
        </p:nvSpPr>
        <p:spPr>
          <a:xfrm rot="563783">
            <a:off x="10164628" y="3083667"/>
            <a:ext cx="13905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rgbClr val="7030A0"/>
                </a:solidFill>
                <a:latin typeface="Gilroy"/>
              </a:rPr>
              <a:t>“Er lijkt te weinig aandacht uit te gaan naar het ‘kleinste onderdeel’: </a:t>
            </a:r>
          </a:p>
          <a:p>
            <a:pPr algn="ctr"/>
            <a:r>
              <a:rPr lang="nl-NL" sz="1000" i="1" dirty="0">
                <a:solidFill>
                  <a:srgbClr val="7030A0"/>
                </a:solidFill>
                <a:latin typeface="Gilroy"/>
              </a:rPr>
              <a:t>de verankering.”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34AF2A1-99EE-B114-D15A-AEFCA456AB20}"/>
              </a:ext>
            </a:extLst>
          </p:cNvPr>
          <p:cNvSpPr txBox="1"/>
          <p:nvPr/>
        </p:nvSpPr>
        <p:spPr>
          <a:xfrm rot="20776757">
            <a:off x="2995684" y="3058791"/>
            <a:ext cx="108890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000" i="1" dirty="0">
                <a:solidFill>
                  <a:srgbClr val="7030A0"/>
                </a:solidFill>
                <a:latin typeface="Gilroy"/>
                <a:ea typeface="Times New Roman" panose="02020603050405020304" pitchFamily="18" charset="0"/>
              </a:rPr>
              <a:t>“De kwantitatieve informatie ontbreekt te veel in aanvragen</a:t>
            </a:r>
            <a:r>
              <a:rPr lang="nl-NL" sz="1000" i="1" dirty="0">
                <a:solidFill>
                  <a:srgbClr val="7030A0"/>
                </a:solidFill>
                <a:effectLst/>
                <a:latin typeface="Gilroy"/>
                <a:ea typeface="Times New Roman" panose="02020603050405020304" pitchFamily="18" charset="0"/>
              </a:rPr>
              <a:t>.” </a:t>
            </a:r>
            <a:endParaRPr lang="nl-NL" sz="1000" i="1" dirty="0">
              <a:solidFill>
                <a:srgbClr val="7030A0"/>
              </a:solidFill>
              <a:latin typeface="Gilroy"/>
            </a:endParaRPr>
          </a:p>
        </p:txBody>
      </p:sp>
      <p:sp>
        <p:nvSpPr>
          <p:cNvPr id="9" name="Rechthoek: met één afgeschuinde hoek 8">
            <a:extLst>
              <a:ext uri="{FF2B5EF4-FFF2-40B4-BE49-F238E27FC236}">
                <a16:creationId xmlns:a16="http://schemas.microsoft.com/office/drawing/2014/main" id="{959E082A-F093-6985-81ED-AC622E011C69}"/>
              </a:ext>
            </a:extLst>
          </p:cNvPr>
          <p:cNvSpPr/>
          <p:nvPr/>
        </p:nvSpPr>
        <p:spPr>
          <a:xfrm rot="1049144">
            <a:off x="10338183" y="4758856"/>
            <a:ext cx="1287961" cy="1024585"/>
          </a:xfrm>
          <a:prstGeom prst="snip1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Graphic 15" descr="Vastmaken met effen opvulling">
            <a:extLst>
              <a:ext uri="{FF2B5EF4-FFF2-40B4-BE49-F238E27FC236}">
                <a16:creationId xmlns:a16="http://schemas.microsoft.com/office/drawing/2014/main" id="{AA1578BF-7605-62C3-0DF8-FCABC630FEC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1362178" flipH="1">
            <a:off x="11096201" y="2845943"/>
            <a:ext cx="230087" cy="25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108B8-CC38-E00D-33CB-BADB31DF661E}"/>
              </a:ext>
            </a:extLst>
          </p:cNvPr>
          <p:cNvSpPr txBox="1"/>
          <p:nvPr/>
        </p:nvSpPr>
        <p:spPr>
          <a:xfrm rot="1041717">
            <a:off x="10269682" y="4854243"/>
            <a:ext cx="1384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rgbClr val="7030A0"/>
                </a:solidFill>
                <a:latin typeface="Gilroy"/>
              </a:rPr>
              <a:t>“Wat terugkeert in de beoordeling is dat de aanvraag te hoogover en dus niet concreet genoeg is.”</a:t>
            </a:r>
          </a:p>
        </p:txBody>
      </p:sp>
      <p:pic>
        <p:nvPicPr>
          <p:cNvPr id="17" name="Graphic 16" descr="Vastmaken met effen opvulling">
            <a:extLst>
              <a:ext uri="{FF2B5EF4-FFF2-40B4-BE49-F238E27FC236}">
                <a16:creationId xmlns:a16="http://schemas.microsoft.com/office/drawing/2014/main" id="{5277B76E-50EE-F0B9-84EB-DC34783F414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21362178" flipH="1">
            <a:off x="11213259" y="4650620"/>
            <a:ext cx="230087" cy="25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  <p:pic>
        <p:nvPicPr>
          <p:cNvPr id="20" name="Graphic 19" descr="Vastmaken met effen opvulling">
            <a:extLst>
              <a:ext uri="{FF2B5EF4-FFF2-40B4-BE49-F238E27FC236}">
                <a16:creationId xmlns:a16="http://schemas.microsoft.com/office/drawing/2014/main" id="{52F833BF-884F-2C4A-ECDE-FDBB236A3EC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16766196" flipH="1">
            <a:off x="3126197" y="2926734"/>
            <a:ext cx="230087" cy="25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  <p:sp>
        <p:nvSpPr>
          <p:cNvPr id="21" name="Rechthoek: met één afgeschuinde hoek 20">
            <a:extLst>
              <a:ext uri="{FF2B5EF4-FFF2-40B4-BE49-F238E27FC236}">
                <a16:creationId xmlns:a16="http://schemas.microsoft.com/office/drawing/2014/main" id="{6FD30B81-330B-FFD4-EDD4-8D0442F05FEF}"/>
              </a:ext>
            </a:extLst>
          </p:cNvPr>
          <p:cNvSpPr/>
          <p:nvPr/>
        </p:nvSpPr>
        <p:spPr>
          <a:xfrm rot="21137112" flipH="1">
            <a:off x="3144355" y="4346728"/>
            <a:ext cx="1058309" cy="760744"/>
          </a:xfrm>
          <a:prstGeom prst="snip1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508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09436649-5F0C-2A2E-A689-334B65C5DA99}"/>
              </a:ext>
            </a:extLst>
          </p:cNvPr>
          <p:cNvSpPr txBox="1"/>
          <p:nvPr/>
        </p:nvSpPr>
        <p:spPr>
          <a:xfrm rot="21076902">
            <a:off x="3001357" y="4464963"/>
            <a:ext cx="1309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i="1" dirty="0">
                <a:solidFill>
                  <a:srgbClr val="573078"/>
                </a:solidFill>
                <a:latin typeface="Gilroy"/>
              </a:rPr>
              <a:t>“De ambitie in de kleine aanvraag is vaak te breed.”</a:t>
            </a:r>
          </a:p>
        </p:txBody>
      </p:sp>
      <p:pic>
        <p:nvPicPr>
          <p:cNvPr id="22" name="Graphic 21" descr="Vastmaken met effen opvulling">
            <a:extLst>
              <a:ext uri="{FF2B5EF4-FFF2-40B4-BE49-F238E27FC236}">
                <a16:creationId xmlns:a16="http://schemas.microsoft.com/office/drawing/2014/main" id="{98F580CE-5F9A-12CB-90B1-7312AD071E9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 rot="16766196" flipH="1">
            <a:off x="3248793" y="4202334"/>
            <a:ext cx="230087" cy="25200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0" h="0"/>
            <a:bevelB w="0" h="0"/>
          </a:sp3d>
        </p:spPr>
      </p:pic>
    </p:spTree>
    <p:extLst>
      <p:ext uri="{BB962C8B-B14F-4D97-AF65-F5344CB8AC3E}">
        <p14:creationId xmlns:p14="http://schemas.microsoft.com/office/powerpoint/2010/main" val="33829337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73078"/>
      </a:accent1>
      <a:accent2>
        <a:srgbClr val="AF1964"/>
      </a:accent2>
      <a:accent3>
        <a:srgbClr val="FC3F63"/>
      </a:accent3>
      <a:accent4>
        <a:srgbClr val="FFC947"/>
      </a:accent4>
      <a:accent5>
        <a:srgbClr val="34B5B3"/>
      </a:accent5>
      <a:accent6>
        <a:srgbClr val="DAD2E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951B6D20EA7443814551DED1569233" ma:contentTypeVersion="14" ma:contentTypeDescription="Een nieuw document maken." ma:contentTypeScope="" ma:versionID="aa0b5eb6bec66447558355cd730de669">
  <xsd:schema xmlns:xsd="http://www.w3.org/2001/XMLSchema" xmlns:xs="http://www.w3.org/2001/XMLSchema" xmlns:p="http://schemas.microsoft.com/office/2006/metadata/properties" xmlns:ns2="b3bc411b-27cd-48c7-8d6f-e7f15b98bf49" xmlns:ns3="f47eb262-b0b6-4a73-97aa-f9bf3870865c" targetNamespace="http://schemas.microsoft.com/office/2006/metadata/properties" ma:root="true" ma:fieldsID="00afb871dffc5f7d07076ee728a05313" ns2:_="" ns3:_="">
    <xsd:import namespace="b3bc411b-27cd-48c7-8d6f-e7f15b98bf49"/>
    <xsd:import namespace="f47eb262-b0b6-4a73-97aa-f9bf387086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bc411b-27cd-48c7-8d6f-e7f15b98b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e6eb76ce-677d-4617-aee1-d24d0dd6fa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eb262-b0b6-4a73-97aa-f9bf3870865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7686d4-739a-4c00-8d7b-67ff82792770}" ma:internalName="TaxCatchAll" ma:showField="CatchAllData" ma:web="f47eb262-b0b6-4a73-97aa-f9bf387086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7eb262-b0b6-4a73-97aa-f9bf3870865c" xsi:nil="true"/>
    <lcf76f155ced4ddcb4097134ff3c332f xmlns="b3bc411b-27cd-48c7-8d6f-e7f15b98bf49">
      <Terms xmlns="http://schemas.microsoft.com/office/infopath/2007/PartnerControls"/>
    </lcf76f155ced4ddcb4097134ff3c332f>
    <SharedWithUsers xmlns="f47eb262-b0b6-4a73-97aa-f9bf3870865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6B2F88-B500-4DC1-8C62-8674F10C73C2}"/>
</file>

<file path=customXml/itemProps2.xml><?xml version="1.0" encoding="utf-8"?>
<ds:datastoreItem xmlns:ds="http://schemas.openxmlformats.org/officeDocument/2006/customXml" ds:itemID="{0F442B2F-A3B5-4C5E-8198-CE9E5F013DEC}">
  <ds:schemaRefs>
    <ds:schemaRef ds:uri="6e08a753-f43a-45ce-a13b-f7cf0b3e3824"/>
    <ds:schemaRef ds:uri="http://purl.org/dc/dcmitype/"/>
    <ds:schemaRef ds:uri="http://schemas.openxmlformats.org/package/2006/metadata/core-properties"/>
    <ds:schemaRef ds:uri="http://schemas.microsoft.com/office/2006/metadata/properties"/>
    <ds:schemaRef ds:uri="3ac8540c-9651-4fc5-8997-f488829dec22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f47eb262-b0b6-4a73-97aa-f9bf3870865c"/>
    <ds:schemaRef ds:uri="b3bc411b-27cd-48c7-8d6f-e7f15b98bf49"/>
  </ds:schemaRefs>
</ds:datastoreItem>
</file>

<file path=customXml/itemProps3.xml><?xml version="1.0" encoding="utf-8"?>
<ds:datastoreItem xmlns:ds="http://schemas.openxmlformats.org/officeDocument/2006/customXml" ds:itemID="{44A161A0-6340-42B4-B873-9C9766DFA0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Kantoorthema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Eelco Mullenders</dc:creator>
  <cp:lastModifiedBy>Lieke Brands</cp:lastModifiedBy>
  <cp:revision>15</cp:revision>
  <dcterms:created xsi:type="dcterms:W3CDTF">2024-02-07T10:03:37Z</dcterms:created>
  <dcterms:modified xsi:type="dcterms:W3CDTF">2024-03-25T17:17:59Z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0x010100A3951B6D20EA7443814551DED1569233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