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embeddedFontLst>
    <p:embeddedFont>
      <p:font typeface="Arimo Bold" panose="020F0502020204030204" pitchFamily="34" charset="0"/>
      <p:regular r:id="rId15"/>
      <p:bold r:id="rId16"/>
    </p:embeddedFont>
    <p:embeddedFont>
      <p:font typeface="Bubblebody Neue Bold" pitchFamily="2" charset="0"/>
      <p:regular r:id="rId17"/>
      <p:bold r:id="rId18"/>
    </p:embeddedFont>
    <p:embeddedFont>
      <p:font typeface="Gilroy" pitchFamily="2" charset="77"/>
      <p:regular r:id="rId19"/>
    </p:embeddedFont>
    <p:embeddedFont>
      <p:font typeface="Gilroy Italics" pitchFamily="2" charset="77"/>
      <p:regular r:id="rId20"/>
      <p:italic r:id="rId21"/>
    </p:embeddedFont>
    <p:embeddedFont>
      <p:font typeface="Nunito" pitchFamily="2" charset="77"/>
      <p:regular r:id="rId22"/>
      <p:bold r:id="rId23"/>
      <p:italic r:id="rId24"/>
    </p:embeddedFont>
    <p:embeddedFont>
      <p:font typeface="Nunito Bold" pitchFamily="2" charset="77"/>
      <p:regular r:id="rId25"/>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558" autoAdjust="0"/>
  </p:normalViewPr>
  <p:slideViewPr>
    <p:cSldViewPr>
      <p:cViewPr varScale="1">
        <p:scale>
          <a:sx n="80" d="100"/>
          <a:sy n="80" d="100"/>
        </p:scale>
        <p:origin x="824"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3/27/24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3.svg"/><Relationship Id="rId7"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4.sv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3.svg"/><Relationship Id="rId7"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4.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nl-NL"/>
          </a:p>
        </p:txBody>
      </p:sp>
      <p:sp>
        <p:nvSpPr>
          <p:cNvPr id="3" name="Freeform 3"/>
          <p:cNvSpPr/>
          <p:nvPr/>
        </p:nvSpPr>
        <p:spPr>
          <a:xfrm>
            <a:off x="15608462" y="357368"/>
            <a:ext cx="2058123" cy="823248"/>
          </a:xfrm>
          <a:custGeom>
            <a:avLst/>
            <a:gdLst/>
            <a:ahLst/>
            <a:cxnLst/>
            <a:rect l="l" t="t" r="r" b="b"/>
            <a:pathLst>
              <a:path w="2058123" h="823248">
                <a:moveTo>
                  <a:pt x="0" y="0"/>
                </a:moveTo>
                <a:lnTo>
                  <a:pt x="2058122" y="0"/>
                </a:lnTo>
                <a:lnTo>
                  <a:pt x="2058122" y="823248"/>
                </a:lnTo>
                <a:lnTo>
                  <a:pt x="0" y="823248"/>
                </a:lnTo>
                <a:lnTo>
                  <a:pt x="0" y="0"/>
                </a:lnTo>
                <a:close/>
              </a:path>
            </a:pathLst>
          </a:custGeom>
          <a:blipFill>
            <a:blip r:embed="rId3"/>
            <a:stretch>
              <a:fillRect/>
            </a:stretch>
          </a:blipFill>
        </p:spPr>
        <p:txBody>
          <a:bodyPr/>
          <a:lstStyle/>
          <a:p>
            <a:endParaRPr lang="nl-NL"/>
          </a:p>
        </p:txBody>
      </p:sp>
      <p:sp>
        <p:nvSpPr>
          <p:cNvPr id="4" name="Freeform 4"/>
          <p:cNvSpPr/>
          <p:nvPr/>
        </p:nvSpPr>
        <p:spPr>
          <a:xfrm>
            <a:off x="10764645" y="1907652"/>
            <a:ext cx="6262836" cy="5840987"/>
          </a:xfrm>
          <a:custGeom>
            <a:avLst/>
            <a:gdLst/>
            <a:ahLst/>
            <a:cxnLst/>
            <a:rect l="l" t="t" r="r" b="b"/>
            <a:pathLst>
              <a:path w="6262836" h="5840987">
                <a:moveTo>
                  <a:pt x="0" y="0"/>
                </a:moveTo>
                <a:lnTo>
                  <a:pt x="6262836" y="0"/>
                </a:lnTo>
                <a:lnTo>
                  <a:pt x="6262836" y="5840987"/>
                </a:lnTo>
                <a:lnTo>
                  <a:pt x="0" y="5840987"/>
                </a:lnTo>
                <a:lnTo>
                  <a:pt x="0" y="0"/>
                </a:lnTo>
                <a:close/>
              </a:path>
            </a:pathLst>
          </a:custGeom>
          <a:blipFill>
            <a:blip r:embed="rId4"/>
            <a:stretch>
              <a:fillRect/>
            </a:stretch>
          </a:blipFill>
        </p:spPr>
        <p:txBody>
          <a:bodyPr/>
          <a:lstStyle/>
          <a:p>
            <a:endParaRPr lang="nl-NL"/>
          </a:p>
        </p:txBody>
      </p:sp>
      <p:sp>
        <p:nvSpPr>
          <p:cNvPr id="5" name="TextBox 5"/>
          <p:cNvSpPr txBox="1"/>
          <p:nvPr/>
        </p:nvSpPr>
        <p:spPr>
          <a:xfrm>
            <a:off x="1763954" y="5017038"/>
            <a:ext cx="16177488" cy="1839754"/>
          </a:xfrm>
          <a:prstGeom prst="rect">
            <a:avLst/>
          </a:prstGeom>
        </p:spPr>
        <p:txBody>
          <a:bodyPr lIns="0" tIns="0" rIns="0" bIns="0" rtlCol="0" anchor="t">
            <a:spAutoFit/>
          </a:bodyPr>
          <a:lstStyle/>
          <a:p>
            <a:pPr algn="l">
              <a:lnSpc>
                <a:spcPts val="8910"/>
              </a:lnSpc>
            </a:pPr>
            <a:r>
              <a:rPr lang="en-US" sz="8250">
                <a:solidFill>
                  <a:srgbClr val="573078"/>
                </a:solidFill>
                <a:latin typeface="Arimo Bold"/>
              </a:rPr>
              <a:t>Leren van de expert</a:t>
            </a:r>
          </a:p>
        </p:txBody>
      </p:sp>
      <p:sp>
        <p:nvSpPr>
          <p:cNvPr id="6" name="TextBox 6"/>
          <p:cNvSpPr txBox="1"/>
          <p:nvPr/>
        </p:nvSpPr>
        <p:spPr>
          <a:xfrm>
            <a:off x="1679612" y="7266279"/>
            <a:ext cx="16177488" cy="814473"/>
          </a:xfrm>
          <a:prstGeom prst="rect">
            <a:avLst/>
          </a:prstGeom>
        </p:spPr>
        <p:txBody>
          <a:bodyPr lIns="0" tIns="0" rIns="0" bIns="0" rtlCol="0" anchor="t">
            <a:spAutoFit/>
          </a:bodyPr>
          <a:lstStyle/>
          <a:p>
            <a:pPr algn="l">
              <a:lnSpc>
                <a:spcPts val="3888"/>
              </a:lnSpc>
            </a:pPr>
            <a:r>
              <a:rPr lang="en-US" sz="3600">
                <a:solidFill>
                  <a:srgbClr val="000000"/>
                </a:solidFill>
                <a:latin typeface="Gilroy"/>
              </a:rPr>
              <a:t>(Her)aanvragers handvatten geven voor het </a:t>
            </a:r>
            <a:r>
              <a:rPr lang="en-US" sz="3600">
                <a:solidFill>
                  <a:srgbClr val="000000"/>
                </a:solidFill>
                <a:latin typeface="Gilroy Italics"/>
              </a:rPr>
              <a:t>inrichten van het proces</a:t>
            </a:r>
            <a:r>
              <a:rPr lang="en-US" sz="3600">
                <a:solidFill>
                  <a:srgbClr val="000000"/>
                </a:solidFill>
                <a:latin typeface="Gilroy"/>
              </a:rPr>
              <a:t> tot aanvraag, zodat de kans op een positieve beoordeling de grootste kans heeft.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2602873"/>
            <a:ext cx="16230600" cy="6964272"/>
            <a:chOff x="0" y="0"/>
            <a:chExt cx="5343726" cy="2292901"/>
          </a:xfrm>
        </p:grpSpPr>
        <p:sp>
          <p:nvSpPr>
            <p:cNvPr id="3" name="Freeform 3"/>
            <p:cNvSpPr/>
            <p:nvPr/>
          </p:nvSpPr>
          <p:spPr>
            <a:xfrm>
              <a:off x="12700" y="12700"/>
              <a:ext cx="5276416" cy="2224321"/>
            </a:xfrm>
            <a:custGeom>
              <a:avLst/>
              <a:gdLst/>
              <a:ahLst/>
              <a:cxnLst/>
              <a:rect l="l" t="t" r="r" b="b"/>
              <a:pathLst>
                <a:path w="5276416" h="2224321">
                  <a:moveTo>
                    <a:pt x="43180" y="2224321"/>
                  </a:moveTo>
                  <a:lnTo>
                    <a:pt x="5233236" y="2224321"/>
                  </a:lnTo>
                  <a:cubicBezTo>
                    <a:pt x="5257366" y="2224321"/>
                    <a:pt x="5276416" y="2205271"/>
                    <a:pt x="5276416" y="2181141"/>
                  </a:cubicBezTo>
                  <a:lnTo>
                    <a:pt x="5276416" y="43180"/>
                  </a:lnTo>
                  <a:cubicBezTo>
                    <a:pt x="5276416" y="19050"/>
                    <a:pt x="5257366" y="0"/>
                    <a:pt x="5233236" y="0"/>
                  </a:cubicBezTo>
                  <a:lnTo>
                    <a:pt x="43180" y="0"/>
                  </a:lnTo>
                  <a:cubicBezTo>
                    <a:pt x="19050" y="0"/>
                    <a:pt x="0" y="19050"/>
                    <a:pt x="0" y="43180"/>
                  </a:cubicBezTo>
                  <a:lnTo>
                    <a:pt x="0" y="2181141"/>
                  </a:lnTo>
                  <a:cubicBezTo>
                    <a:pt x="0" y="2205271"/>
                    <a:pt x="19050" y="2224321"/>
                    <a:pt x="43180" y="2224321"/>
                  </a:cubicBezTo>
                  <a:close/>
                </a:path>
              </a:pathLst>
            </a:custGeom>
            <a:solidFill>
              <a:srgbClr val="573078"/>
            </a:solidFill>
          </p:spPr>
          <p:txBody>
            <a:bodyPr/>
            <a:lstStyle/>
            <a:p>
              <a:endParaRPr lang="nl-NL"/>
            </a:p>
          </p:txBody>
        </p:sp>
        <p:sp>
          <p:nvSpPr>
            <p:cNvPr id="4" name="Freeform 4"/>
            <p:cNvSpPr/>
            <p:nvPr/>
          </p:nvSpPr>
          <p:spPr>
            <a:xfrm>
              <a:off x="0" y="0"/>
              <a:ext cx="5343726" cy="2292901"/>
            </a:xfrm>
            <a:custGeom>
              <a:avLst/>
              <a:gdLst/>
              <a:ahLst/>
              <a:cxnLst/>
              <a:rect l="l" t="t" r="r" b="b"/>
              <a:pathLst>
                <a:path w="5343726" h="2292901">
                  <a:moveTo>
                    <a:pt x="5300546" y="44450"/>
                  </a:moveTo>
                  <a:cubicBezTo>
                    <a:pt x="5295466" y="19050"/>
                    <a:pt x="5272606" y="0"/>
                    <a:pt x="5245936" y="0"/>
                  </a:cubicBezTo>
                  <a:lnTo>
                    <a:pt x="55880" y="0"/>
                  </a:lnTo>
                  <a:cubicBezTo>
                    <a:pt x="25400" y="0"/>
                    <a:pt x="0" y="25400"/>
                    <a:pt x="0" y="55880"/>
                  </a:cubicBezTo>
                  <a:lnTo>
                    <a:pt x="0" y="2193841"/>
                  </a:lnTo>
                  <a:cubicBezTo>
                    <a:pt x="0" y="2220511"/>
                    <a:pt x="17780" y="2242101"/>
                    <a:pt x="43180" y="2248451"/>
                  </a:cubicBezTo>
                  <a:cubicBezTo>
                    <a:pt x="48260" y="2273851"/>
                    <a:pt x="71120" y="2292901"/>
                    <a:pt x="97790" y="2292901"/>
                  </a:cubicBezTo>
                  <a:lnTo>
                    <a:pt x="5287846" y="2292901"/>
                  </a:lnTo>
                  <a:cubicBezTo>
                    <a:pt x="5318326" y="2292901"/>
                    <a:pt x="5343726" y="2267501"/>
                    <a:pt x="5343726" y="2237021"/>
                  </a:cubicBezTo>
                  <a:lnTo>
                    <a:pt x="5343726" y="99060"/>
                  </a:lnTo>
                  <a:cubicBezTo>
                    <a:pt x="5343726" y="72390"/>
                    <a:pt x="5325946" y="50800"/>
                    <a:pt x="5300546" y="44450"/>
                  </a:cubicBezTo>
                  <a:close/>
                  <a:moveTo>
                    <a:pt x="12700" y="2193841"/>
                  </a:moveTo>
                  <a:lnTo>
                    <a:pt x="12700" y="55880"/>
                  </a:lnTo>
                  <a:cubicBezTo>
                    <a:pt x="12700" y="31750"/>
                    <a:pt x="31750" y="12700"/>
                    <a:pt x="55880" y="12700"/>
                  </a:cubicBezTo>
                  <a:lnTo>
                    <a:pt x="5245936" y="12700"/>
                  </a:lnTo>
                  <a:cubicBezTo>
                    <a:pt x="5270066" y="12700"/>
                    <a:pt x="5289116" y="31750"/>
                    <a:pt x="5289116" y="55880"/>
                  </a:cubicBezTo>
                  <a:lnTo>
                    <a:pt x="5289116" y="2193841"/>
                  </a:lnTo>
                  <a:cubicBezTo>
                    <a:pt x="5289116" y="2217971"/>
                    <a:pt x="5270066" y="2237021"/>
                    <a:pt x="5245936" y="2237021"/>
                  </a:cubicBezTo>
                  <a:lnTo>
                    <a:pt x="55880" y="2237021"/>
                  </a:lnTo>
                  <a:cubicBezTo>
                    <a:pt x="31750" y="2237021"/>
                    <a:pt x="12700" y="2217971"/>
                    <a:pt x="12700" y="2193841"/>
                  </a:cubicBezTo>
                  <a:close/>
                </a:path>
              </a:pathLst>
            </a:custGeom>
            <a:solidFill>
              <a:srgbClr val="573078"/>
            </a:solidFill>
          </p:spPr>
          <p:txBody>
            <a:bodyPr/>
            <a:lstStyle/>
            <a:p>
              <a:endParaRPr lang="nl-NL"/>
            </a:p>
          </p:txBody>
        </p:sp>
      </p:grpSp>
      <p:sp>
        <p:nvSpPr>
          <p:cNvPr id="5" name="Freeform 5"/>
          <p:cNvSpPr/>
          <p:nvPr/>
        </p:nvSpPr>
        <p:spPr>
          <a:xfrm>
            <a:off x="12420239" y="730005"/>
            <a:ext cx="4393825" cy="2971823"/>
          </a:xfrm>
          <a:custGeom>
            <a:avLst/>
            <a:gdLst/>
            <a:ahLst/>
            <a:cxnLst/>
            <a:rect l="l" t="t" r="r" b="b"/>
            <a:pathLst>
              <a:path w="4393825" h="2971823">
                <a:moveTo>
                  <a:pt x="0" y="0"/>
                </a:moveTo>
                <a:lnTo>
                  <a:pt x="4393825" y="0"/>
                </a:lnTo>
                <a:lnTo>
                  <a:pt x="4393825" y="2971823"/>
                </a:lnTo>
                <a:lnTo>
                  <a:pt x="0" y="29718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grpSp>
        <p:nvGrpSpPr>
          <p:cNvPr id="6" name="Group 6"/>
          <p:cNvGrpSpPr/>
          <p:nvPr/>
        </p:nvGrpSpPr>
        <p:grpSpPr>
          <a:xfrm>
            <a:off x="1262322" y="3628773"/>
            <a:ext cx="15618417" cy="5339252"/>
            <a:chOff x="0" y="0"/>
            <a:chExt cx="4113493" cy="1406223"/>
          </a:xfrm>
        </p:grpSpPr>
        <p:sp>
          <p:nvSpPr>
            <p:cNvPr id="7" name="Freeform 7"/>
            <p:cNvSpPr/>
            <p:nvPr/>
          </p:nvSpPr>
          <p:spPr>
            <a:xfrm>
              <a:off x="0" y="0"/>
              <a:ext cx="4113493" cy="1406223"/>
            </a:xfrm>
            <a:custGeom>
              <a:avLst/>
              <a:gdLst/>
              <a:ahLst/>
              <a:cxnLst/>
              <a:rect l="l" t="t" r="r" b="b"/>
              <a:pathLst>
                <a:path w="4113493" h="1406223">
                  <a:moveTo>
                    <a:pt x="9914" y="0"/>
                  </a:moveTo>
                  <a:lnTo>
                    <a:pt x="4103579" y="0"/>
                  </a:lnTo>
                  <a:cubicBezTo>
                    <a:pt x="4109054" y="0"/>
                    <a:pt x="4113493" y="4439"/>
                    <a:pt x="4113493" y="9914"/>
                  </a:cubicBezTo>
                  <a:lnTo>
                    <a:pt x="4113493" y="1396309"/>
                  </a:lnTo>
                  <a:cubicBezTo>
                    <a:pt x="4113493" y="1401784"/>
                    <a:pt x="4109054" y="1406223"/>
                    <a:pt x="4103579" y="1406223"/>
                  </a:cubicBezTo>
                  <a:lnTo>
                    <a:pt x="9914" y="1406223"/>
                  </a:lnTo>
                  <a:cubicBezTo>
                    <a:pt x="4439" y="1406223"/>
                    <a:pt x="0" y="1401784"/>
                    <a:pt x="0" y="1396309"/>
                  </a:cubicBezTo>
                  <a:lnTo>
                    <a:pt x="0" y="9914"/>
                  </a:lnTo>
                  <a:cubicBezTo>
                    <a:pt x="0" y="4439"/>
                    <a:pt x="4439" y="0"/>
                    <a:pt x="9914" y="0"/>
                  </a:cubicBezTo>
                  <a:close/>
                </a:path>
              </a:pathLst>
            </a:custGeom>
            <a:solidFill>
              <a:srgbClr val="FFFFFF"/>
            </a:solidFill>
            <a:ln w="28575" cap="sq">
              <a:solidFill>
                <a:srgbClr val="000000"/>
              </a:solidFill>
              <a:prstDash val="solid"/>
              <a:miter/>
            </a:ln>
          </p:spPr>
          <p:txBody>
            <a:bodyPr/>
            <a:lstStyle/>
            <a:p>
              <a:endParaRPr lang="nl-NL"/>
            </a:p>
          </p:txBody>
        </p:sp>
        <p:sp>
          <p:nvSpPr>
            <p:cNvPr id="8" name="TextBox 8"/>
            <p:cNvSpPr txBox="1"/>
            <p:nvPr/>
          </p:nvSpPr>
          <p:spPr>
            <a:xfrm>
              <a:off x="0" y="-19050"/>
              <a:ext cx="4113493" cy="1425273"/>
            </a:xfrm>
            <a:prstGeom prst="rect">
              <a:avLst/>
            </a:prstGeom>
          </p:spPr>
          <p:txBody>
            <a:bodyPr lIns="50800" tIns="50800" rIns="50800" bIns="50800" rtlCol="0" anchor="ctr"/>
            <a:lstStyle/>
            <a:p>
              <a:pPr algn="ctr">
                <a:lnSpc>
                  <a:spcPts val="2683"/>
                </a:lnSpc>
              </a:pPr>
              <a:endParaRPr/>
            </a:p>
          </p:txBody>
        </p:sp>
      </p:grpSp>
      <p:sp>
        <p:nvSpPr>
          <p:cNvPr id="9" name="AutoShape 9"/>
          <p:cNvSpPr/>
          <p:nvPr/>
        </p:nvSpPr>
        <p:spPr>
          <a:xfrm flipV="1">
            <a:off x="2623454" y="5074455"/>
            <a:ext cx="13550160" cy="25600"/>
          </a:xfrm>
          <a:prstGeom prst="line">
            <a:avLst/>
          </a:prstGeom>
          <a:ln w="19050" cap="rnd">
            <a:solidFill>
              <a:srgbClr val="000000"/>
            </a:solidFill>
            <a:prstDash val="solid"/>
            <a:headEnd type="none" w="sm" len="sm"/>
            <a:tailEnd type="none" w="sm" len="sm"/>
          </a:ln>
        </p:spPr>
        <p:txBody>
          <a:bodyPr/>
          <a:lstStyle/>
          <a:p>
            <a:endParaRPr lang="nl-NL"/>
          </a:p>
        </p:txBody>
      </p:sp>
      <p:grpSp>
        <p:nvGrpSpPr>
          <p:cNvPr id="10" name="Group 10"/>
          <p:cNvGrpSpPr/>
          <p:nvPr/>
        </p:nvGrpSpPr>
        <p:grpSpPr>
          <a:xfrm>
            <a:off x="1445393" y="2949203"/>
            <a:ext cx="379520" cy="379520"/>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txBody>
            <a:bodyPr/>
            <a:lstStyle/>
            <a:p>
              <a:endParaRPr lang="nl-NL"/>
            </a:p>
          </p:txBody>
        </p:sp>
      </p:grpSp>
      <p:grpSp>
        <p:nvGrpSpPr>
          <p:cNvPr id="12" name="Group 12"/>
          <p:cNvGrpSpPr/>
          <p:nvPr/>
        </p:nvGrpSpPr>
        <p:grpSpPr>
          <a:xfrm>
            <a:off x="1471239" y="2975049"/>
            <a:ext cx="327829" cy="327829"/>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txBody>
            <a:bodyPr/>
            <a:lstStyle/>
            <a:p>
              <a:endParaRPr lang="nl-NL"/>
            </a:p>
          </p:txBody>
        </p:sp>
      </p:grpSp>
      <p:grpSp>
        <p:nvGrpSpPr>
          <p:cNvPr id="14" name="Group 14"/>
          <p:cNvGrpSpPr/>
          <p:nvPr/>
        </p:nvGrpSpPr>
        <p:grpSpPr>
          <a:xfrm>
            <a:off x="1965761" y="2949203"/>
            <a:ext cx="379520" cy="379520"/>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txBody>
            <a:bodyPr/>
            <a:lstStyle/>
            <a:p>
              <a:endParaRPr lang="nl-NL"/>
            </a:p>
          </p:txBody>
        </p:sp>
      </p:grpSp>
      <p:grpSp>
        <p:nvGrpSpPr>
          <p:cNvPr id="16" name="Group 16"/>
          <p:cNvGrpSpPr/>
          <p:nvPr/>
        </p:nvGrpSpPr>
        <p:grpSpPr>
          <a:xfrm>
            <a:off x="1991606" y="2975049"/>
            <a:ext cx="327829" cy="327829"/>
            <a:chOff x="0" y="0"/>
            <a:chExt cx="6350000" cy="6350000"/>
          </a:xfrm>
        </p:grpSpPr>
        <p:sp>
          <p:nvSpPr>
            <p:cNvPr id="17" name="Freeform 1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txBody>
            <a:bodyPr/>
            <a:lstStyle/>
            <a:p>
              <a:endParaRPr lang="nl-NL"/>
            </a:p>
          </p:txBody>
        </p:sp>
      </p:grpSp>
      <p:grpSp>
        <p:nvGrpSpPr>
          <p:cNvPr id="18" name="Group 18"/>
          <p:cNvGrpSpPr/>
          <p:nvPr/>
        </p:nvGrpSpPr>
        <p:grpSpPr>
          <a:xfrm>
            <a:off x="2486128" y="2949203"/>
            <a:ext cx="379520" cy="379520"/>
            <a:chOff x="0" y="0"/>
            <a:chExt cx="6350000" cy="6350000"/>
          </a:xfrm>
        </p:grpSpPr>
        <p:sp>
          <p:nvSpPr>
            <p:cNvPr id="19" name="Freeform 1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txBody>
            <a:bodyPr/>
            <a:lstStyle/>
            <a:p>
              <a:endParaRPr lang="nl-NL"/>
            </a:p>
          </p:txBody>
        </p:sp>
      </p:grpSp>
      <p:grpSp>
        <p:nvGrpSpPr>
          <p:cNvPr id="20" name="Group 20"/>
          <p:cNvGrpSpPr/>
          <p:nvPr/>
        </p:nvGrpSpPr>
        <p:grpSpPr>
          <a:xfrm>
            <a:off x="2511974" y="2975049"/>
            <a:ext cx="327829" cy="327829"/>
            <a:chOff x="0" y="0"/>
            <a:chExt cx="6350000" cy="6350000"/>
          </a:xfrm>
        </p:grpSpPr>
        <p:sp>
          <p:nvSpPr>
            <p:cNvPr id="21" name="Freeform 2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txBody>
            <a:bodyPr/>
            <a:lstStyle/>
            <a:p>
              <a:endParaRPr lang="nl-NL"/>
            </a:p>
          </p:txBody>
        </p:sp>
      </p:grpSp>
      <p:sp>
        <p:nvSpPr>
          <p:cNvPr id="22" name="TextBox 22"/>
          <p:cNvSpPr txBox="1"/>
          <p:nvPr/>
        </p:nvSpPr>
        <p:spPr>
          <a:xfrm>
            <a:off x="1028700" y="1164587"/>
            <a:ext cx="11130049" cy="866786"/>
          </a:xfrm>
          <a:prstGeom prst="rect">
            <a:avLst/>
          </a:prstGeom>
        </p:spPr>
        <p:txBody>
          <a:bodyPr lIns="0" tIns="0" rIns="0" bIns="0" rtlCol="0" anchor="t">
            <a:spAutoFit/>
          </a:bodyPr>
          <a:lstStyle/>
          <a:p>
            <a:pPr marL="0" lvl="0" indent="0">
              <a:lnSpc>
                <a:spcPts val="6300"/>
              </a:lnSpc>
            </a:pPr>
            <a:r>
              <a:rPr lang="en-US" sz="6000">
                <a:solidFill>
                  <a:srgbClr val="000000"/>
                </a:solidFill>
                <a:latin typeface="Bubblebody Neue Bold"/>
              </a:rPr>
              <a:t>Concreetheid</a:t>
            </a:r>
          </a:p>
        </p:txBody>
      </p:sp>
      <p:grpSp>
        <p:nvGrpSpPr>
          <p:cNvPr id="23" name="Group 23"/>
          <p:cNvGrpSpPr/>
          <p:nvPr/>
        </p:nvGrpSpPr>
        <p:grpSpPr>
          <a:xfrm>
            <a:off x="2530867" y="5499339"/>
            <a:ext cx="3271942" cy="1578112"/>
            <a:chOff x="0" y="0"/>
            <a:chExt cx="4362589" cy="2104150"/>
          </a:xfrm>
        </p:grpSpPr>
        <p:sp>
          <p:nvSpPr>
            <p:cNvPr id="24" name="TextBox 24"/>
            <p:cNvSpPr txBox="1"/>
            <p:nvPr/>
          </p:nvSpPr>
          <p:spPr>
            <a:xfrm>
              <a:off x="0" y="-19050"/>
              <a:ext cx="4356137" cy="701463"/>
            </a:xfrm>
            <a:prstGeom prst="rect">
              <a:avLst/>
            </a:prstGeom>
          </p:spPr>
          <p:txBody>
            <a:bodyPr lIns="0" tIns="0" rIns="0" bIns="0" rtlCol="0" anchor="t">
              <a:spAutoFit/>
            </a:bodyPr>
            <a:lstStyle/>
            <a:p>
              <a:pPr marL="0" lvl="0" indent="0" algn="l">
                <a:lnSpc>
                  <a:spcPts val="4249"/>
                </a:lnSpc>
                <a:spcBef>
                  <a:spcPct val="0"/>
                </a:spcBef>
              </a:pPr>
              <a:r>
                <a:rPr lang="en-US" sz="3399">
                  <a:solidFill>
                    <a:srgbClr val="34B5B3"/>
                  </a:solidFill>
                  <a:latin typeface="Nunito Bold"/>
                </a:rPr>
                <a:t>Analyse</a:t>
              </a:r>
            </a:p>
          </p:txBody>
        </p:sp>
        <p:sp>
          <p:nvSpPr>
            <p:cNvPr id="25" name="TextBox 25"/>
            <p:cNvSpPr txBox="1"/>
            <p:nvPr/>
          </p:nvSpPr>
          <p:spPr>
            <a:xfrm>
              <a:off x="0" y="854258"/>
              <a:ext cx="4362589" cy="1249892"/>
            </a:xfrm>
            <a:prstGeom prst="rect">
              <a:avLst/>
            </a:prstGeom>
          </p:spPr>
          <p:txBody>
            <a:bodyPr lIns="0" tIns="0" rIns="0" bIns="0" rtlCol="0" anchor="t">
              <a:spAutoFit/>
            </a:bodyPr>
            <a:lstStyle/>
            <a:p>
              <a:pPr>
                <a:lnSpc>
                  <a:spcPts val="2500"/>
                </a:lnSpc>
              </a:pPr>
              <a:r>
                <a:rPr lang="en-US" sz="2000">
                  <a:solidFill>
                    <a:srgbClr val="000000"/>
                  </a:solidFill>
                  <a:latin typeface="Nunito"/>
                </a:rPr>
                <a:t>Beschrijf de ambitie en visie van LLO.</a:t>
              </a:r>
            </a:p>
            <a:p>
              <a:pPr marL="0" lvl="0" indent="0">
                <a:lnSpc>
                  <a:spcPts val="2500"/>
                </a:lnSpc>
              </a:pPr>
              <a:endParaRPr lang="en-US" sz="2000">
                <a:solidFill>
                  <a:srgbClr val="000000"/>
                </a:solidFill>
                <a:latin typeface="Nunito"/>
              </a:endParaRPr>
            </a:p>
          </p:txBody>
        </p:sp>
      </p:grpSp>
      <p:grpSp>
        <p:nvGrpSpPr>
          <p:cNvPr id="26" name="Group 26"/>
          <p:cNvGrpSpPr/>
          <p:nvPr/>
        </p:nvGrpSpPr>
        <p:grpSpPr>
          <a:xfrm>
            <a:off x="2530867" y="4912530"/>
            <a:ext cx="323850" cy="323850"/>
            <a:chOff x="0" y="0"/>
            <a:chExt cx="6350000" cy="6350000"/>
          </a:xfrm>
        </p:grpSpPr>
        <p:sp>
          <p:nvSpPr>
            <p:cNvPr id="27" name="Freeform 2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4B5B3"/>
            </a:solidFill>
          </p:spPr>
          <p:txBody>
            <a:bodyPr/>
            <a:lstStyle/>
            <a:p>
              <a:endParaRPr lang="nl-NL"/>
            </a:p>
          </p:txBody>
        </p:sp>
      </p:grpSp>
      <p:grpSp>
        <p:nvGrpSpPr>
          <p:cNvPr id="28" name="Group 28"/>
          <p:cNvGrpSpPr/>
          <p:nvPr/>
        </p:nvGrpSpPr>
        <p:grpSpPr>
          <a:xfrm>
            <a:off x="6129251" y="5499339"/>
            <a:ext cx="3207263" cy="1578112"/>
            <a:chOff x="0" y="0"/>
            <a:chExt cx="4276350" cy="2104150"/>
          </a:xfrm>
        </p:grpSpPr>
        <p:sp>
          <p:nvSpPr>
            <p:cNvPr id="29" name="TextBox 29"/>
            <p:cNvSpPr txBox="1"/>
            <p:nvPr/>
          </p:nvSpPr>
          <p:spPr>
            <a:xfrm>
              <a:off x="0" y="-19050"/>
              <a:ext cx="4270026" cy="701463"/>
            </a:xfrm>
            <a:prstGeom prst="rect">
              <a:avLst/>
            </a:prstGeom>
          </p:spPr>
          <p:txBody>
            <a:bodyPr lIns="0" tIns="0" rIns="0" bIns="0" rtlCol="0" anchor="t">
              <a:spAutoFit/>
            </a:bodyPr>
            <a:lstStyle/>
            <a:p>
              <a:pPr marL="0" lvl="0" indent="0" algn="l">
                <a:lnSpc>
                  <a:spcPts val="4249"/>
                </a:lnSpc>
                <a:spcBef>
                  <a:spcPct val="0"/>
                </a:spcBef>
              </a:pPr>
              <a:r>
                <a:rPr lang="en-US" sz="3399">
                  <a:solidFill>
                    <a:srgbClr val="34B5B3"/>
                  </a:solidFill>
                  <a:latin typeface="Nunito Bold"/>
                </a:rPr>
                <a:t>Ontwerp</a:t>
              </a:r>
            </a:p>
          </p:txBody>
        </p:sp>
        <p:sp>
          <p:nvSpPr>
            <p:cNvPr id="30" name="TextBox 30"/>
            <p:cNvSpPr txBox="1"/>
            <p:nvPr/>
          </p:nvSpPr>
          <p:spPr>
            <a:xfrm>
              <a:off x="0" y="854258"/>
              <a:ext cx="4276350" cy="1249892"/>
            </a:xfrm>
            <a:prstGeom prst="rect">
              <a:avLst/>
            </a:prstGeom>
          </p:spPr>
          <p:txBody>
            <a:bodyPr lIns="0" tIns="0" rIns="0" bIns="0" rtlCol="0" anchor="t">
              <a:spAutoFit/>
            </a:bodyPr>
            <a:lstStyle/>
            <a:p>
              <a:pPr marL="0" lvl="0" indent="0" algn="l">
                <a:lnSpc>
                  <a:spcPts val="2500"/>
                </a:lnSpc>
                <a:spcBef>
                  <a:spcPct val="0"/>
                </a:spcBef>
              </a:pPr>
              <a:r>
                <a:rPr lang="en-US" sz="2000">
                  <a:solidFill>
                    <a:srgbClr val="000000"/>
                  </a:solidFill>
                  <a:latin typeface="Nunito"/>
                </a:rPr>
                <a:t>Beschrijf concreet wat de professionaliseringsopgave zijn.</a:t>
              </a:r>
            </a:p>
          </p:txBody>
        </p:sp>
      </p:grpSp>
      <p:grpSp>
        <p:nvGrpSpPr>
          <p:cNvPr id="31" name="Group 31"/>
          <p:cNvGrpSpPr/>
          <p:nvPr/>
        </p:nvGrpSpPr>
        <p:grpSpPr>
          <a:xfrm>
            <a:off x="6129251" y="4912530"/>
            <a:ext cx="323850" cy="323850"/>
            <a:chOff x="0" y="0"/>
            <a:chExt cx="6350000" cy="6350000"/>
          </a:xfrm>
        </p:grpSpPr>
        <p:sp>
          <p:nvSpPr>
            <p:cNvPr id="32" name="Freeform 3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4B5B3"/>
            </a:solidFill>
          </p:spPr>
          <p:txBody>
            <a:bodyPr/>
            <a:lstStyle/>
            <a:p>
              <a:endParaRPr lang="nl-NL"/>
            </a:p>
          </p:txBody>
        </p:sp>
      </p:grpSp>
      <p:grpSp>
        <p:nvGrpSpPr>
          <p:cNvPr id="33" name="Group 33"/>
          <p:cNvGrpSpPr/>
          <p:nvPr/>
        </p:nvGrpSpPr>
        <p:grpSpPr>
          <a:xfrm>
            <a:off x="9735941" y="5499339"/>
            <a:ext cx="3085769" cy="3138977"/>
            <a:chOff x="0" y="0"/>
            <a:chExt cx="4114359" cy="4185302"/>
          </a:xfrm>
        </p:grpSpPr>
        <p:sp>
          <p:nvSpPr>
            <p:cNvPr id="34" name="TextBox 34"/>
            <p:cNvSpPr txBox="1"/>
            <p:nvPr/>
          </p:nvSpPr>
          <p:spPr>
            <a:xfrm>
              <a:off x="0" y="-19050"/>
              <a:ext cx="4108273" cy="699132"/>
            </a:xfrm>
            <a:prstGeom prst="rect">
              <a:avLst/>
            </a:prstGeom>
          </p:spPr>
          <p:txBody>
            <a:bodyPr lIns="0" tIns="0" rIns="0" bIns="0" rtlCol="0" anchor="t">
              <a:spAutoFit/>
            </a:bodyPr>
            <a:lstStyle/>
            <a:p>
              <a:pPr marL="0" lvl="0" indent="0" algn="l">
                <a:lnSpc>
                  <a:spcPts val="4235"/>
                </a:lnSpc>
                <a:spcBef>
                  <a:spcPct val="0"/>
                </a:spcBef>
              </a:pPr>
              <a:r>
                <a:rPr lang="en-US" sz="3388">
                  <a:solidFill>
                    <a:srgbClr val="34B5B3"/>
                  </a:solidFill>
                  <a:latin typeface="Nunito Bold"/>
                </a:rPr>
                <a:t>Ontwikkeling</a:t>
              </a:r>
            </a:p>
          </p:txBody>
        </p:sp>
        <p:sp>
          <p:nvSpPr>
            <p:cNvPr id="35" name="TextBox 35"/>
            <p:cNvSpPr txBox="1"/>
            <p:nvPr/>
          </p:nvSpPr>
          <p:spPr>
            <a:xfrm>
              <a:off x="0" y="860832"/>
              <a:ext cx="4114359" cy="3324470"/>
            </a:xfrm>
            <a:prstGeom prst="rect">
              <a:avLst/>
            </a:prstGeom>
          </p:spPr>
          <p:txBody>
            <a:bodyPr lIns="0" tIns="0" rIns="0" bIns="0" rtlCol="0" anchor="t">
              <a:spAutoFit/>
            </a:bodyPr>
            <a:lstStyle/>
            <a:p>
              <a:pPr>
                <a:lnSpc>
                  <a:spcPts val="2491"/>
                </a:lnSpc>
              </a:pPr>
              <a:r>
                <a:rPr lang="en-US" sz="1993">
                  <a:solidFill>
                    <a:srgbClr val="000000"/>
                  </a:solidFill>
                  <a:latin typeface="Nunito"/>
                </a:rPr>
                <a:t>Beschrijf concreet hoe de beoogde LLO-organisatie eruit gaat zien in het regionale eco-systeem</a:t>
              </a:r>
            </a:p>
            <a:p>
              <a:pPr marL="0" lvl="0" indent="0" algn="l">
                <a:lnSpc>
                  <a:spcPts val="2491"/>
                </a:lnSpc>
                <a:spcBef>
                  <a:spcPct val="0"/>
                </a:spcBef>
              </a:pPr>
              <a:r>
                <a:rPr lang="en-US" sz="1993">
                  <a:solidFill>
                    <a:srgbClr val="000000"/>
                  </a:solidFill>
                  <a:latin typeface="Nunito"/>
                </a:rPr>
                <a:t>Beschrijf de periode waarvoor je de subsidie nodig hebt en wat je daarbinnen gaat doen.</a:t>
              </a:r>
            </a:p>
          </p:txBody>
        </p:sp>
      </p:grpSp>
      <p:grpSp>
        <p:nvGrpSpPr>
          <p:cNvPr id="36" name="Group 36"/>
          <p:cNvGrpSpPr/>
          <p:nvPr/>
        </p:nvGrpSpPr>
        <p:grpSpPr>
          <a:xfrm>
            <a:off x="9727635" y="4912530"/>
            <a:ext cx="323850" cy="323850"/>
            <a:chOff x="0" y="0"/>
            <a:chExt cx="6350000" cy="6350000"/>
          </a:xfrm>
        </p:grpSpPr>
        <p:sp>
          <p:nvSpPr>
            <p:cNvPr id="37" name="Freeform 3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4B5B3"/>
            </a:solidFill>
          </p:spPr>
          <p:txBody>
            <a:bodyPr/>
            <a:lstStyle/>
            <a:p>
              <a:endParaRPr lang="nl-NL"/>
            </a:p>
          </p:txBody>
        </p:sp>
      </p:grpSp>
      <p:grpSp>
        <p:nvGrpSpPr>
          <p:cNvPr id="38" name="Group 38"/>
          <p:cNvGrpSpPr/>
          <p:nvPr/>
        </p:nvGrpSpPr>
        <p:grpSpPr>
          <a:xfrm>
            <a:off x="13326019" y="5499339"/>
            <a:ext cx="3336621" cy="3149737"/>
            <a:chOff x="0" y="0"/>
            <a:chExt cx="4448828" cy="4199650"/>
          </a:xfrm>
        </p:grpSpPr>
        <p:sp>
          <p:nvSpPr>
            <p:cNvPr id="39" name="TextBox 39"/>
            <p:cNvSpPr txBox="1"/>
            <p:nvPr/>
          </p:nvSpPr>
          <p:spPr>
            <a:xfrm>
              <a:off x="0" y="-19050"/>
              <a:ext cx="4442248" cy="701463"/>
            </a:xfrm>
            <a:prstGeom prst="rect">
              <a:avLst/>
            </a:prstGeom>
          </p:spPr>
          <p:txBody>
            <a:bodyPr lIns="0" tIns="0" rIns="0" bIns="0" rtlCol="0" anchor="t">
              <a:spAutoFit/>
            </a:bodyPr>
            <a:lstStyle/>
            <a:p>
              <a:pPr marL="0" lvl="0" indent="0" algn="l">
                <a:lnSpc>
                  <a:spcPts val="4249"/>
                </a:lnSpc>
                <a:spcBef>
                  <a:spcPct val="0"/>
                </a:spcBef>
              </a:pPr>
              <a:r>
                <a:rPr lang="en-US" sz="3399">
                  <a:solidFill>
                    <a:srgbClr val="34B5B3"/>
                  </a:solidFill>
                  <a:latin typeface="Nunito Bold"/>
                </a:rPr>
                <a:t>Implementatie</a:t>
              </a:r>
            </a:p>
          </p:txBody>
        </p:sp>
        <p:sp>
          <p:nvSpPr>
            <p:cNvPr id="40" name="TextBox 40"/>
            <p:cNvSpPr txBox="1"/>
            <p:nvPr/>
          </p:nvSpPr>
          <p:spPr>
            <a:xfrm>
              <a:off x="0" y="854258"/>
              <a:ext cx="4448828" cy="3345392"/>
            </a:xfrm>
            <a:prstGeom prst="rect">
              <a:avLst/>
            </a:prstGeom>
          </p:spPr>
          <p:txBody>
            <a:bodyPr lIns="0" tIns="0" rIns="0" bIns="0" rtlCol="0" anchor="t">
              <a:spAutoFit/>
            </a:bodyPr>
            <a:lstStyle/>
            <a:p>
              <a:pPr>
                <a:lnSpc>
                  <a:spcPts val="2500"/>
                </a:lnSpc>
              </a:pPr>
              <a:r>
                <a:rPr lang="en-US" sz="2000">
                  <a:solidFill>
                    <a:srgbClr val="000000"/>
                  </a:solidFill>
                  <a:latin typeface="Nunito"/>
                </a:rPr>
                <a:t>Beschrijf hoe en wat de LLO organisatie hiervoor nodig heeft. Denk hierbij aan de impact op de benodigde capaciteit en dienstverlening.</a:t>
              </a:r>
            </a:p>
            <a:p>
              <a:pPr marL="0" lvl="0" indent="0" algn="l">
                <a:lnSpc>
                  <a:spcPts val="2500"/>
                </a:lnSpc>
                <a:spcBef>
                  <a:spcPct val="0"/>
                </a:spcBef>
              </a:pPr>
              <a:r>
                <a:rPr lang="en-US" sz="2000">
                  <a:solidFill>
                    <a:srgbClr val="000000"/>
                  </a:solidFill>
                  <a:latin typeface="Nunito"/>
                </a:rPr>
                <a:t>Maak concreet wat er met het subsidiegeld in de periode gaat gebeuren.</a:t>
              </a:r>
            </a:p>
          </p:txBody>
        </p:sp>
      </p:grpSp>
      <p:grpSp>
        <p:nvGrpSpPr>
          <p:cNvPr id="41" name="Group 41"/>
          <p:cNvGrpSpPr/>
          <p:nvPr/>
        </p:nvGrpSpPr>
        <p:grpSpPr>
          <a:xfrm>
            <a:off x="13326019" y="4912530"/>
            <a:ext cx="323850" cy="323850"/>
            <a:chOff x="0" y="0"/>
            <a:chExt cx="6350000" cy="6350000"/>
          </a:xfrm>
        </p:grpSpPr>
        <p:sp>
          <p:nvSpPr>
            <p:cNvPr id="42" name="Freeform 4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4B5B3"/>
            </a:solidFill>
          </p:spPr>
          <p:txBody>
            <a:bodyPr/>
            <a:lstStyle/>
            <a:p>
              <a:endParaRPr lang="nl-NL"/>
            </a:p>
          </p:txBody>
        </p:sp>
      </p:grpSp>
      <p:sp>
        <p:nvSpPr>
          <p:cNvPr id="43" name="Freeform 43"/>
          <p:cNvSpPr/>
          <p:nvPr/>
        </p:nvSpPr>
        <p:spPr>
          <a:xfrm>
            <a:off x="15973936" y="1421762"/>
            <a:ext cx="1161554" cy="1077078"/>
          </a:xfrm>
          <a:custGeom>
            <a:avLst/>
            <a:gdLst/>
            <a:ahLst/>
            <a:cxnLst/>
            <a:rect l="l" t="t" r="r" b="b"/>
            <a:pathLst>
              <a:path w="1161554" h="1077078">
                <a:moveTo>
                  <a:pt x="0" y="0"/>
                </a:moveTo>
                <a:lnTo>
                  <a:pt x="1161555" y="0"/>
                </a:lnTo>
                <a:lnTo>
                  <a:pt x="1161555" y="1077078"/>
                </a:lnTo>
                <a:lnTo>
                  <a:pt x="0" y="107707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NL"/>
          </a:p>
        </p:txBody>
      </p:sp>
      <p:sp>
        <p:nvSpPr>
          <p:cNvPr id="44" name="Freeform 44"/>
          <p:cNvSpPr/>
          <p:nvPr/>
        </p:nvSpPr>
        <p:spPr>
          <a:xfrm>
            <a:off x="15414424" y="141360"/>
            <a:ext cx="2058123" cy="823248"/>
          </a:xfrm>
          <a:custGeom>
            <a:avLst/>
            <a:gdLst/>
            <a:ahLst/>
            <a:cxnLst/>
            <a:rect l="l" t="t" r="r" b="b"/>
            <a:pathLst>
              <a:path w="2058123" h="823248">
                <a:moveTo>
                  <a:pt x="0" y="0"/>
                </a:moveTo>
                <a:lnTo>
                  <a:pt x="2058123" y="0"/>
                </a:lnTo>
                <a:lnTo>
                  <a:pt x="2058123" y="823248"/>
                </a:lnTo>
                <a:lnTo>
                  <a:pt x="0" y="823248"/>
                </a:lnTo>
                <a:lnTo>
                  <a:pt x="0" y="0"/>
                </a:lnTo>
                <a:close/>
              </a:path>
            </a:pathLst>
          </a:custGeom>
          <a:blipFill>
            <a:blip r:embed="rId6"/>
            <a:stretch>
              <a:fillRect/>
            </a:stretch>
          </a:blipFill>
        </p:spPr>
        <p:txBody>
          <a:bodyPr/>
          <a:lstStyle/>
          <a:p>
            <a:endParaRPr lang="nl-NL"/>
          </a:p>
        </p:txBody>
      </p:sp>
      <p:sp>
        <p:nvSpPr>
          <p:cNvPr id="45" name="TextBox 45"/>
          <p:cNvSpPr txBox="1"/>
          <p:nvPr/>
        </p:nvSpPr>
        <p:spPr>
          <a:xfrm>
            <a:off x="2345281" y="3545318"/>
            <a:ext cx="15590520" cy="926592"/>
          </a:xfrm>
          <a:prstGeom prst="rect">
            <a:avLst/>
          </a:prstGeom>
        </p:spPr>
        <p:txBody>
          <a:bodyPr lIns="0" tIns="0" rIns="0" bIns="0" rtlCol="0" anchor="t">
            <a:spAutoFit/>
          </a:bodyPr>
          <a:lstStyle/>
          <a:p>
            <a:pPr>
              <a:lnSpc>
                <a:spcPts val="3996"/>
              </a:lnSpc>
            </a:pPr>
            <a:endParaRPr/>
          </a:p>
          <a:p>
            <a:pPr algn="l">
              <a:lnSpc>
                <a:spcPts val="3132"/>
              </a:lnSpc>
            </a:pPr>
            <a:r>
              <a:rPr lang="en-US" sz="2900">
                <a:solidFill>
                  <a:srgbClr val="34B5B3"/>
                </a:solidFill>
                <a:latin typeface="Arimo Bold"/>
              </a:rPr>
              <a:t>LLO-professionalisering | </a:t>
            </a:r>
          </a:p>
        </p:txBody>
      </p:sp>
      <p:sp>
        <p:nvSpPr>
          <p:cNvPr id="46" name="Freeform 46"/>
          <p:cNvSpPr/>
          <p:nvPr/>
        </p:nvSpPr>
        <p:spPr>
          <a:xfrm>
            <a:off x="6869764" y="4063644"/>
            <a:ext cx="408267" cy="408267"/>
          </a:xfrm>
          <a:custGeom>
            <a:avLst/>
            <a:gdLst/>
            <a:ahLst/>
            <a:cxnLst/>
            <a:rect l="l" t="t" r="r" b="b"/>
            <a:pathLst>
              <a:path w="408267" h="408267">
                <a:moveTo>
                  <a:pt x="0" y="0"/>
                </a:moveTo>
                <a:lnTo>
                  <a:pt x="408266" y="0"/>
                </a:lnTo>
                <a:lnTo>
                  <a:pt x="408266" y="408267"/>
                </a:lnTo>
                <a:lnTo>
                  <a:pt x="0" y="40826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nl-NL"/>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176362" y="1865440"/>
            <a:ext cx="3787614" cy="6694953"/>
            <a:chOff x="0" y="0"/>
            <a:chExt cx="1247026" cy="2204231"/>
          </a:xfrm>
        </p:grpSpPr>
        <p:sp>
          <p:nvSpPr>
            <p:cNvPr id="3" name="Freeform 3"/>
            <p:cNvSpPr/>
            <p:nvPr/>
          </p:nvSpPr>
          <p:spPr>
            <a:xfrm>
              <a:off x="12700" y="12700"/>
              <a:ext cx="1179716" cy="2135651"/>
            </a:xfrm>
            <a:custGeom>
              <a:avLst/>
              <a:gdLst/>
              <a:ahLst/>
              <a:cxnLst/>
              <a:rect l="l" t="t" r="r" b="b"/>
              <a:pathLst>
                <a:path w="1179716" h="2135651">
                  <a:moveTo>
                    <a:pt x="43180" y="2135651"/>
                  </a:moveTo>
                  <a:lnTo>
                    <a:pt x="1136536" y="2135651"/>
                  </a:lnTo>
                  <a:cubicBezTo>
                    <a:pt x="1160666" y="2135651"/>
                    <a:pt x="1179716" y="2116601"/>
                    <a:pt x="1179716" y="2092471"/>
                  </a:cubicBezTo>
                  <a:lnTo>
                    <a:pt x="1179716" y="43180"/>
                  </a:lnTo>
                  <a:cubicBezTo>
                    <a:pt x="1179716" y="19050"/>
                    <a:pt x="1160666" y="0"/>
                    <a:pt x="1136536" y="0"/>
                  </a:cubicBezTo>
                  <a:lnTo>
                    <a:pt x="43180" y="0"/>
                  </a:lnTo>
                  <a:cubicBezTo>
                    <a:pt x="19050" y="0"/>
                    <a:pt x="0" y="19050"/>
                    <a:pt x="0" y="43180"/>
                  </a:cubicBezTo>
                  <a:lnTo>
                    <a:pt x="0" y="2092471"/>
                  </a:lnTo>
                  <a:cubicBezTo>
                    <a:pt x="0" y="2116601"/>
                    <a:pt x="19050" y="2135651"/>
                    <a:pt x="43180" y="2135651"/>
                  </a:cubicBezTo>
                  <a:close/>
                </a:path>
              </a:pathLst>
            </a:custGeom>
            <a:solidFill>
              <a:srgbClr val="34B5B3"/>
            </a:solidFill>
          </p:spPr>
          <p:txBody>
            <a:bodyPr/>
            <a:lstStyle/>
            <a:p>
              <a:endParaRPr lang="nl-NL"/>
            </a:p>
          </p:txBody>
        </p:sp>
        <p:sp>
          <p:nvSpPr>
            <p:cNvPr id="4" name="Freeform 4"/>
            <p:cNvSpPr/>
            <p:nvPr/>
          </p:nvSpPr>
          <p:spPr>
            <a:xfrm>
              <a:off x="0" y="0"/>
              <a:ext cx="1247026" cy="2204231"/>
            </a:xfrm>
            <a:custGeom>
              <a:avLst/>
              <a:gdLst/>
              <a:ahLst/>
              <a:cxnLst/>
              <a:rect l="l" t="t" r="r" b="b"/>
              <a:pathLst>
                <a:path w="1247026" h="2204231">
                  <a:moveTo>
                    <a:pt x="1203846" y="44450"/>
                  </a:moveTo>
                  <a:cubicBezTo>
                    <a:pt x="1198766" y="19050"/>
                    <a:pt x="1175906" y="0"/>
                    <a:pt x="1149235" y="0"/>
                  </a:cubicBezTo>
                  <a:lnTo>
                    <a:pt x="55880" y="0"/>
                  </a:lnTo>
                  <a:cubicBezTo>
                    <a:pt x="25400" y="0"/>
                    <a:pt x="0" y="25400"/>
                    <a:pt x="0" y="55880"/>
                  </a:cubicBezTo>
                  <a:lnTo>
                    <a:pt x="0" y="2105171"/>
                  </a:lnTo>
                  <a:cubicBezTo>
                    <a:pt x="0" y="2131841"/>
                    <a:pt x="17780" y="2153431"/>
                    <a:pt x="43180" y="2159781"/>
                  </a:cubicBezTo>
                  <a:cubicBezTo>
                    <a:pt x="48260" y="2185181"/>
                    <a:pt x="71120" y="2204231"/>
                    <a:pt x="97790" y="2204231"/>
                  </a:cubicBezTo>
                  <a:lnTo>
                    <a:pt x="1191146" y="2204231"/>
                  </a:lnTo>
                  <a:cubicBezTo>
                    <a:pt x="1221626" y="2204231"/>
                    <a:pt x="1247026" y="2178831"/>
                    <a:pt x="1247026" y="2148351"/>
                  </a:cubicBezTo>
                  <a:lnTo>
                    <a:pt x="1247026" y="99060"/>
                  </a:lnTo>
                  <a:cubicBezTo>
                    <a:pt x="1247026" y="72390"/>
                    <a:pt x="1229246" y="50800"/>
                    <a:pt x="1203846" y="44450"/>
                  </a:cubicBezTo>
                  <a:close/>
                  <a:moveTo>
                    <a:pt x="12700" y="2105171"/>
                  </a:moveTo>
                  <a:lnTo>
                    <a:pt x="12700" y="55880"/>
                  </a:lnTo>
                  <a:cubicBezTo>
                    <a:pt x="12700" y="31750"/>
                    <a:pt x="31750" y="12700"/>
                    <a:pt x="55880" y="12700"/>
                  </a:cubicBezTo>
                  <a:lnTo>
                    <a:pt x="1149236" y="12700"/>
                  </a:lnTo>
                  <a:cubicBezTo>
                    <a:pt x="1173366" y="12700"/>
                    <a:pt x="1192416" y="31750"/>
                    <a:pt x="1192416" y="55880"/>
                  </a:cubicBezTo>
                  <a:lnTo>
                    <a:pt x="1192416" y="2105171"/>
                  </a:lnTo>
                  <a:cubicBezTo>
                    <a:pt x="1192416" y="2129301"/>
                    <a:pt x="1173366" y="2148351"/>
                    <a:pt x="1149236" y="2148351"/>
                  </a:cubicBezTo>
                  <a:lnTo>
                    <a:pt x="55880" y="2148351"/>
                  </a:lnTo>
                  <a:cubicBezTo>
                    <a:pt x="31750" y="2148351"/>
                    <a:pt x="12700" y="2129301"/>
                    <a:pt x="12700" y="2105171"/>
                  </a:cubicBezTo>
                  <a:close/>
                </a:path>
              </a:pathLst>
            </a:custGeom>
            <a:solidFill>
              <a:srgbClr val="000000"/>
            </a:solidFill>
          </p:spPr>
          <p:txBody>
            <a:bodyPr/>
            <a:lstStyle/>
            <a:p>
              <a:endParaRPr lang="nl-NL"/>
            </a:p>
          </p:txBody>
        </p:sp>
      </p:grpSp>
      <p:grpSp>
        <p:nvGrpSpPr>
          <p:cNvPr id="5" name="Group 5"/>
          <p:cNvGrpSpPr/>
          <p:nvPr/>
        </p:nvGrpSpPr>
        <p:grpSpPr>
          <a:xfrm>
            <a:off x="5409984" y="2805461"/>
            <a:ext cx="3183948" cy="5404363"/>
            <a:chOff x="0" y="0"/>
            <a:chExt cx="838571" cy="1423371"/>
          </a:xfrm>
        </p:grpSpPr>
        <p:sp>
          <p:nvSpPr>
            <p:cNvPr id="6" name="Freeform 6"/>
            <p:cNvSpPr/>
            <p:nvPr/>
          </p:nvSpPr>
          <p:spPr>
            <a:xfrm>
              <a:off x="0" y="0"/>
              <a:ext cx="838571" cy="1423371"/>
            </a:xfrm>
            <a:custGeom>
              <a:avLst/>
              <a:gdLst/>
              <a:ahLst/>
              <a:cxnLst/>
              <a:rect l="l" t="t" r="r" b="b"/>
              <a:pathLst>
                <a:path w="838571" h="1423371">
                  <a:moveTo>
                    <a:pt x="48631" y="0"/>
                  </a:moveTo>
                  <a:lnTo>
                    <a:pt x="789940" y="0"/>
                  </a:lnTo>
                  <a:cubicBezTo>
                    <a:pt x="816798" y="0"/>
                    <a:pt x="838571" y="21773"/>
                    <a:pt x="838571" y="48631"/>
                  </a:cubicBezTo>
                  <a:lnTo>
                    <a:pt x="838571" y="1374740"/>
                  </a:lnTo>
                  <a:cubicBezTo>
                    <a:pt x="838571" y="1387638"/>
                    <a:pt x="833447" y="1400008"/>
                    <a:pt x="824327" y="1409128"/>
                  </a:cubicBezTo>
                  <a:cubicBezTo>
                    <a:pt x="815207" y="1418248"/>
                    <a:pt x="802837" y="1423371"/>
                    <a:pt x="789940" y="1423371"/>
                  </a:cubicBezTo>
                  <a:lnTo>
                    <a:pt x="48631" y="1423371"/>
                  </a:lnTo>
                  <a:cubicBezTo>
                    <a:pt x="35733" y="1423371"/>
                    <a:pt x="23364" y="1418248"/>
                    <a:pt x="14244" y="1409128"/>
                  </a:cubicBezTo>
                  <a:cubicBezTo>
                    <a:pt x="5124" y="1400008"/>
                    <a:pt x="0" y="1387638"/>
                    <a:pt x="0" y="1374740"/>
                  </a:cubicBezTo>
                  <a:lnTo>
                    <a:pt x="0" y="48631"/>
                  </a:lnTo>
                  <a:cubicBezTo>
                    <a:pt x="0" y="35733"/>
                    <a:pt x="5124" y="23364"/>
                    <a:pt x="14244" y="14244"/>
                  </a:cubicBezTo>
                  <a:cubicBezTo>
                    <a:pt x="23364" y="5124"/>
                    <a:pt x="35733" y="0"/>
                    <a:pt x="48631" y="0"/>
                  </a:cubicBezTo>
                  <a:close/>
                </a:path>
              </a:pathLst>
            </a:custGeom>
            <a:solidFill>
              <a:srgbClr val="FFFFFF"/>
            </a:solidFill>
            <a:ln w="28575" cap="sq">
              <a:solidFill>
                <a:srgbClr val="000000"/>
              </a:solidFill>
              <a:prstDash val="solid"/>
              <a:miter/>
            </a:ln>
          </p:spPr>
          <p:txBody>
            <a:bodyPr/>
            <a:lstStyle/>
            <a:p>
              <a:endParaRPr lang="nl-NL"/>
            </a:p>
          </p:txBody>
        </p:sp>
        <p:sp>
          <p:nvSpPr>
            <p:cNvPr id="7" name="TextBox 7"/>
            <p:cNvSpPr txBox="1"/>
            <p:nvPr/>
          </p:nvSpPr>
          <p:spPr>
            <a:xfrm>
              <a:off x="0" y="-19050"/>
              <a:ext cx="838571" cy="1442421"/>
            </a:xfrm>
            <a:prstGeom prst="rect">
              <a:avLst/>
            </a:prstGeom>
          </p:spPr>
          <p:txBody>
            <a:bodyPr lIns="50800" tIns="50800" rIns="50800" bIns="50800" rtlCol="0" anchor="ctr"/>
            <a:lstStyle/>
            <a:p>
              <a:pPr algn="ctr">
                <a:lnSpc>
                  <a:spcPts val="2683"/>
                </a:lnSpc>
              </a:pPr>
              <a:endParaRPr/>
            </a:p>
          </p:txBody>
        </p:sp>
      </p:grpSp>
      <p:grpSp>
        <p:nvGrpSpPr>
          <p:cNvPr id="8" name="Group 8"/>
          <p:cNvGrpSpPr/>
          <p:nvPr/>
        </p:nvGrpSpPr>
        <p:grpSpPr>
          <a:xfrm>
            <a:off x="5593055" y="2211770"/>
            <a:ext cx="379520" cy="379520"/>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txBody>
            <a:bodyPr/>
            <a:lstStyle/>
            <a:p>
              <a:endParaRPr lang="nl-NL"/>
            </a:p>
          </p:txBody>
        </p:sp>
      </p:grpSp>
      <p:grpSp>
        <p:nvGrpSpPr>
          <p:cNvPr id="10" name="Group 10"/>
          <p:cNvGrpSpPr/>
          <p:nvPr/>
        </p:nvGrpSpPr>
        <p:grpSpPr>
          <a:xfrm>
            <a:off x="5618901" y="2237616"/>
            <a:ext cx="327829" cy="327829"/>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ED25A"/>
            </a:solidFill>
          </p:spPr>
          <p:txBody>
            <a:bodyPr/>
            <a:lstStyle/>
            <a:p>
              <a:endParaRPr lang="nl-NL"/>
            </a:p>
          </p:txBody>
        </p:sp>
      </p:grpSp>
      <p:grpSp>
        <p:nvGrpSpPr>
          <p:cNvPr id="12" name="Group 12"/>
          <p:cNvGrpSpPr/>
          <p:nvPr/>
        </p:nvGrpSpPr>
        <p:grpSpPr>
          <a:xfrm>
            <a:off x="6113423" y="2211770"/>
            <a:ext cx="379520" cy="379520"/>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txBody>
            <a:bodyPr/>
            <a:lstStyle/>
            <a:p>
              <a:endParaRPr lang="nl-NL"/>
            </a:p>
          </p:txBody>
        </p:sp>
      </p:grpSp>
      <p:grpSp>
        <p:nvGrpSpPr>
          <p:cNvPr id="14" name="Group 14"/>
          <p:cNvGrpSpPr/>
          <p:nvPr/>
        </p:nvGrpSpPr>
        <p:grpSpPr>
          <a:xfrm>
            <a:off x="6139268" y="2237616"/>
            <a:ext cx="327829" cy="327829"/>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ED25A"/>
            </a:solidFill>
          </p:spPr>
          <p:txBody>
            <a:bodyPr/>
            <a:lstStyle/>
            <a:p>
              <a:endParaRPr lang="nl-NL"/>
            </a:p>
          </p:txBody>
        </p:sp>
      </p:grpSp>
      <p:grpSp>
        <p:nvGrpSpPr>
          <p:cNvPr id="16" name="Group 16"/>
          <p:cNvGrpSpPr/>
          <p:nvPr/>
        </p:nvGrpSpPr>
        <p:grpSpPr>
          <a:xfrm>
            <a:off x="6633790" y="2211770"/>
            <a:ext cx="379520" cy="379520"/>
            <a:chOff x="0" y="0"/>
            <a:chExt cx="6350000" cy="6350000"/>
          </a:xfrm>
        </p:grpSpPr>
        <p:sp>
          <p:nvSpPr>
            <p:cNvPr id="17" name="Freeform 1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txBody>
            <a:bodyPr/>
            <a:lstStyle/>
            <a:p>
              <a:endParaRPr lang="nl-NL"/>
            </a:p>
          </p:txBody>
        </p:sp>
      </p:grpSp>
      <p:grpSp>
        <p:nvGrpSpPr>
          <p:cNvPr id="18" name="Group 18"/>
          <p:cNvGrpSpPr/>
          <p:nvPr/>
        </p:nvGrpSpPr>
        <p:grpSpPr>
          <a:xfrm>
            <a:off x="6659636" y="2237616"/>
            <a:ext cx="327829" cy="327829"/>
            <a:chOff x="0" y="0"/>
            <a:chExt cx="6350000" cy="6350000"/>
          </a:xfrm>
        </p:grpSpPr>
        <p:sp>
          <p:nvSpPr>
            <p:cNvPr id="19" name="Freeform 1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txBody>
            <a:bodyPr/>
            <a:lstStyle/>
            <a:p>
              <a:endParaRPr lang="nl-NL"/>
            </a:p>
          </p:txBody>
        </p:sp>
      </p:grpSp>
      <p:grpSp>
        <p:nvGrpSpPr>
          <p:cNvPr id="20" name="Group 20"/>
          <p:cNvGrpSpPr/>
          <p:nvPr/>
        </p:nvGrpSpPr>
        <p:grpSpPr>
          <a:xfrm>
            <a:off x="5684494" y="3153265"/>
            <a:ext cx="2657633" cy="2964078"/>
            <a:chOff x="0" y="0"/>
            <a:chExt cx="3543510" cy="3952104"/>
          </a:xfrm>
        </p:grpSpPr>
        <p:sp>
          <p:nvSpPr>
            <p:cNvPr id="21" name="TextBox 21"/>
            <p:cNvSpPr txBox="1"/>
            <p:nvPr/>
          </p:nvSpPr>
          <p:spPr>
            <a:xfrm>
              <a:off x="0" y="-47625"/>
              <a:ext cx="3543510" cy="569171"/>
            </a:xfrm>
            <a:prstGeom prst="rect">
              <a:avLst/>
            </a:prstGeom>
          </p:spPr>
          <p:txBody>
            <a:bodyPr lIns="0" tIns="0" rIns="0" bIns="0" rtlCol="0" anchor="t">
              <a:spAutoFit/>
            </a:bodyPr>
            <a:lstStyle/>
            <a:p>
              <a:pPr marL="0" lvl="0" indent="0" algn="ctr">
                <a:lnSpc>
                  <a:spcPts val="3640"/>
                </a:lnSpc>
                <a:spcBef>
                  <a:spcPct val="0"/>
                </a:spcBef>
              </a:pPr>
              <a:r>
                <a:rPr lang="en-US" sz="2600">
                  <a:solidFill>
                    <a:srgbClr val="000000"/>
                  </a:solidFill>
                  <a:latin typeface="Nunito Bold"/>
                </a:rPr>
                <a:t>Tarieven</a:t>
              </a:r>
            </a:p>
          </p:txBody>
        </p:sp>
        <p:sp>
          <p:nvSpPr>
            <p:cNvPr id="22" name="TextBox 22"/>
            <p:cNvSpPr txBox="1"/>
            <p:nvPr/>
          </p:nvSpPr>
          <p:spPr>
            <a:xfrm>
              <a:off x="0" y="848859"/>
              <a:ext cx="3543510" cy="3103245"/>
            </a:xfrm>
            <a:prstGeom prst="rect">
              <a:avLst/>
            </a:prstGeom>
          </p:spPr>
          <p:txBody>
            <a:bodyPr lIns="0" tIns="0" rIns="0" bIns="0" rtlCol="0" anchor="t">
              <a:spAutoFit/>
            </a:bodyPr>
            <a:lstStyle/>
            <a:p>
              <a:pPr marL="0" lvl="0" indent="0" algn="ctr">
                <a:lnSpc>
                  <a:spcPts val="2625"/>
                </a:lnSpc>
                <a:spcBef>
                  <a:spcPct val="0"/>
                </a:spcBef>
              </a:pPr>
              <a:r>
                <a:rPr lang="en-US" sz="2100">
                  <a:solidFill>
                    <a:srgbClr val="000000"/>
                  </a:solidFill>
                  <a:latin typeface="Nunito"/>
                </a:rPr>
                <a:t>Maak een duidelijke berekening van de betrokken functies. Maak duidelijk  welke vier integrale uurtarieven van toepassing zijn. </a:t>
              </a:r>
            </a:p>
          </p:txBody>
        </p:sp>
      </p:grpSp>
      <p:grpSp>
        <p:nvGrpSpPr>
          <p:cNvPr id="23" name="Group 23"/>
          <p:cNvGrpSpPr/>
          <p:nvPr/>
        </p:nvGrpSpPr>
        <p:grpSpPr>
          <a:xfrm>
            <a:off x="9243221" y="1865440"/>
            <a:ext cx="3787614" cy="6694953"/>
            <a:chOff x="0" y="0"/>
            <a:chExt cx="1247026" cy="2204231"/>
          </a:xfrm>
        </p:grpSpPr>
        <p:sp>
          <p:nvSpPr>
            <p:cNvPr id="24" name="Freeform 24"/>
            <p:cNvSpPr/>
            <p:nvPr/>
          </p:nvSpPr>
          <p:spPr>
            <a:xfrm>
              <a:off x="12700" y="12700"/>
              <a:ext cx="1179716" cy="2135651"/>
            </a:xfrm>
            <a:custGeom>
              <a:avLst/>
              <a:gdLst/>
              <a:ahLst/>
              <a:cxnLst/>
              <a:rect l="l" t="t" r="r" b="b"/>
              <a:pathLst>
                <a:path w="1179716" h="2135651">
                  <a:moveTo>
                    <a:pt x="43180" y="2135651"/>
                  </a:moveTo>
                  <a:lnTo>
                    <a:pt x="1136536" y="2135651"/>
                  </a:lnTo>
                  <a:cubicBezTo>
                    <a:pt x="1160666" y="2135651"/>
                    <a:pt x="1179716" y="2116601"/>
                    <a:pt x="1179716" y="2092471"/>
                  </a:cubicBezTo>
                  <a:lnTo>
                    <a:pt x="1179716" y="43180"/>
                  </a:lnTo>
                  <a:cubicBezTo>
                    <a:pt x="1179716" y="19050"/>
                    <a:pt x="1160666" y="0"/>
                    <a:pt x="1136536" y="0"/>
                  </a:cubicBezTo>
                  <a:lnTo>
                    <a:pt x="43180" y="0"/>
                  </a:lnTo>
                  <a:cubicBezTo>
                    <a:pt x="19050" y="0"/>
                    <a:pt x="0" y="19050"/>
                    <a:pt x="0" y="43180"/>
                  </a:cubicBezTo>
                  <a:lnTo>
                    <a:pt x="0" y="2092471"/>
                  </a:lnTo>
                  <a:cubicBezTo>
                    <a:pt x="0" y="2116601"/>
                    <a:pt x="19050" y="2135651"/>
                    <a:pt x="43180" y="2135651"/>
                  </a:cubicBezTo>
                  <a:close/>
                </a:path>
              </a:pathLst>
            </a:custGeom>
            <a:solidFill>
              <a:srgbClr val="34B5B3"/>
            </a:solidFill>
          </p:spPr>
          <p:txBody>
            <a:bodyPr/>
            <a:lstStyle/>
            <a:p>
              <a:endParaRPr lang="nl-NL"/>
            </a:p>
          </p:txBody>
        </p:sp>
        <p:sp>
          <p:nvSpPr>
            <p:cNvPr id="25" name="Freeform 25"/>
            <p:cNvSpPr/>
            <p:nvPr/>
          </p:nvSpPr>
          <p:spPr>
            <a:xfrm>
              <a:off x="0" y="0"/>
              <a:ext cx="1247026" cy="2204231"/>
            </a:xfrm>
            <a:custGeom>
              <a:avLst/>
              <a:gdLst/>
              <a:ahLst/>
              <a:cxnLst/>
              <a:rect l="l" t="t" r="r" b="b"/>
              <a:pathLst>
                <a:path w="1247026" h="2204231">
                  <a:moveTo>
                    <a:pt x="1203846" y="44450"/>
                  </a:moveTo>
                  <a:cubicBezTo>
                    <a:pt x="1198766" y="19050"/>
                    <a:pt x="1175906" y="0"/>
                    <a:pt x="1149235" y="0"/>
                  </a:cubicBezTo>
                  <a:lnTo>
                    <a:pt x="55880" y="0"/>
                  </a:lnTo>
                  <a:cubicBezTo>
                    <a:pt x="25400" y="0"/>
                    <a:pt x="0" y="25400"/>
                    <a:pt x="0" y="55880"/>
                  </a:cubicBezTo>
                  <a:lnTo>
                    <a:pt x="0" y="2105171"/>
                  </a:lnTo>
                  <a:cubicBezTo>
                    <a:pt x="0" y="2131841"/>
                    <a:pt x="17780" y="2153431"/>
                    <a:pt x="43180" y="2159781"/>
                  </a:cubicBezTo>
                  <a:cubicBezTo>
                    <a:pt x="48260" y="2185181"/>
                    <a:pt x="71120" y="2204231"/>
                    <a:pt x="97790" y="2204231"/>
                  </a:cubicBezTo>
                  <a:lnTo>
                    <a:pt x="1191146" y="2204231"/>
                  </a:lnTo>
                  <a:cubicBezTo>
                    <a:pt x="1221626" y="2204231"/>
                    <a:pt x="1247026" y="2178831"/>
                    <a:pt x="1247026" y="2148351"/>
                  </a:cubicBezTo>
                  <a:lnTo>
                    <a:pt x="1247026" y="99060"/>
                  </a:lnTo>
                  <a:cubicBezTo>
                    <a:pt x="1247026" y="72390"/>
                    <a:pt x="1229246" y="50800"/>
                    <a:pt x="1203846" y="44450"/>
                  </a:cubicBezTo>
                  <a:close/>
                  <a:moveTo>
                    <a:pt x="12700" y="2105171"/>
                  </a:moveTo>
                  <a:lnTo>
                    <a:pt x="12700" y="55880"/>
                  </a:lnTo>
                  <a:cubicBezTo>
                    <a:pt x="12700" y="31750"/>
                    <a:pt x="31750" y="12700"/>
                    <a:pt x="55880" y="12700"/>
                  </a:cubicBezTo>
                  <a:lnTo>
                    <a:pt x="1149236" y="12700"/>
                  </a:lnTo>
                  <a:cubicBezTo>
                    <a:pt x="1173366" y="12700"/>
                    <a:pt x="1192416" y="31750"/>
                    <a:pt x="1192416" y="55880"/>
                  </a:cubicBezTo>
                  <a:lnTo>
                    <a:pt x="1192416" y="2105171"/>
                  </a:lnTo>
                  <a:cubicBezTo>
                    <a:pt x="1192416" y="2129301"/>
                    <a:pt x="1173366" y="2148351"/>
                    <a:pt x="1149236" y="2148351"/>
                  </a:cubicBezTo>
                  <a:lnTo>
                    <a:pt x="55880" y="2148351"/>
                  </a:lnTo>
                  <a:cubicBezTo>
                    <a:pt x="31750" y="2148351"/>
                    <a:pt x="12700" y="2129301"/>
                    <a:pt x="12700" y="2105171"/>
                  </a:cubicBezTo>
                  <a:close/>
                </a:path>
              </a:pathLst>
            </a:custGeom>
            <a:solidFill>
              <a:srgbClr val="000000"/>
            </a:solidFill>
          </p:spPr>
          <p:txBody>
            <a:bodyPr/>
            <a:lstStyle/>
            <a:p>
              <a:endParaRPr lang="nl-NL"/>
            </a:p>
          </p:txBody>
        </p:sp>
      </p:grpSp>
      <p:grpSp>
        <p:nvGrpSpPr>
          <p:cNvPr id="26" name="Group 26"/>
          <p:cNvGrpSpPr/>
          <p:nvPr/>
        </p:nvGrpSpPr>
        <p:grpSpPr>
          <a:xfrm>
            <a:off x="9559548" y="2805461"/>
            <a:ext cx="3183948" cy="5404363"/>
            <a:chOff x="0" y="0"/>
            <a:chExt cx="838571" cy="1423371"/>
          </a:xfrm>
        </p:grpSpPr>
        <p:sp>
          <p:nvSpPr>
            <p:cNvPr id="27" name="Freeform 27"/>
            <p:cNvSpPr/>
            <p:nvPr/>
          </p:nvSpPr>
          <p:spPr>
            <a:xfrm>
              <a:off x="0" y="0"/>
              <a:ext cx="838571" cy="1423371"/>
            </a:xfrm>
            <a:custGeom>
              <a:avLst/>
              <a:gdLst/>
              <a:ahLst/>
              <a:cxnLst/>
              <a:rect l="l" t="t" r="r" b="b"/>
              <a:pathLst>
                <a:path w="838571" h="1423371">
                  <a:moveTo>
                    <a:pt x="48631" y="0"/>
                  </a:moveTo>
                  <a:lnTo>
                    <a:pt x="789940" y="0"/>
                  </a:lnTo>
                  <a:cubicBezTo>
                    <a:pt x="816798" y="0"/>
                    <a:pt x="838571" y="21773"/>
                    <a:pt x="838571" y="48631"/>
                  </a:cubicBezTo>
                  <a:lnTo>
                    <a:pt x="838571" y="1374740"/>
                  </a:lnTo>
                  <a:cubicBezTo>
                    <a:pt x="838571" y="1387638"/>
                    <a:pt x="833447" y="1400008"/>
                    <a:pt x="824327" y="1409128"/>
                  </a:cubicBezTo>
                  <a:cubicBezTo>
                    <a:pt x="815207" y="1418248"/>
                    <a:pt x="802837" y="1423371"/>
                    <a:pt x="789940" y="1423371"/>
                  </a:cubicBezTo>
                  <a:lnTo>
                    <a:pt x="48631" y="1423371"/>
                  </a:lnTo>
                  <a:cubicBezTo>
                    <a:pt x="35733" y="1423371"/>
                    <a:pt x="23364" y="1418248"/>
                    <a:pt x="14244" y="1409128"/>
                  </a:cubicBezTo>
                  <a:cubicBezTo>
                    <a:pt x="5124" y="1400008"/>
                    <a:pt x="0" y="1387638"/>
                    <a:pt x="0" y="1374740"/>
                  </a:cubicBezTo>
                  <a:lnTo>
                    <a:pt x="0" y="48631"/>
                  </a:lnTo>
                  <a:cubicBezTo>
                    <a:pt x="0" y="35733"/>
                    <a:pt x="5124" y="23364"/>
                    <a:pt x="14244" y="14244"/>
                  </a:cubicBezTo>
                  <a:cubicBezTo>
                    <a:pt x="23364" y="5124"/>
                    <a:pt x="35733" y="0"/>
                    <a:pt x="48631" y="0"/>
                  </a:cubicBezTo>
                  <a:close/>
                </a:path>
              </a:pathLst>
            </a:custGeom>
            <a:solidFill>
              <a:srgbClr val="FFFFFF"/>
            </a:solidFill>
            <a:ln w="28575" cap="sq">
              <a:solidFill>
                <a:srgbClr val="000000"/>
              </a:solidFill>
              <a:prstDash val="solid"/>
              <a:miter/>
            </a:ln>
          </p:spPr>
          <p:txBody>
            <a:bodyPr/>
            <a:lstStyle/>
            <a:p>
              <a:endParaRPr lang="nl-NL"/>
            </a:p>
          </p:txBody>
        </p:sp>
        <p:sp>
          <p:nvSpPr>
            <p:cNvPr id="28" name="TextBox 28"/>
            <p:cNvSpPr txBox="1"/>
            <p:nvPr/>
          </p:nvSpPr>
          <p:spPr>
            <a:xfrm>
              <a:off x="0" y="-19050"/>
              <a:ext cx="838571" cy="1442421"/>
            </a:xfrm>
            <a:prstGeom prst="rect">
              <a:avLst/>
            </a:prstGeom>
          </p:spPr>
          <p:txBody>
            <a:bodyPr lIns="50800" tIns="50800" rIns="50800" bIns="50800" rtlCol="0" anchor="ctr"/>
            <a:lstStyle/>
            <a:p>
              <a:pPr algn="ctr">
                <a:lnSpc>
                  <a:spcPts val="2683"/>
                </a:lnSpc>
              </a:pPr>
              <a:endParaRPr/>
            </a:p>
          </p:txBody>
        </p:sp>
      </p:grpSp>
      <p:grpSp>
        <p:nvGrpSpPr>
          <p:cNvPr id="29" name="Group 29"/>
          <p:cNvGrpSpPr/>
          <p:nvPr/>
        </p:nvGrpSpPr>
        <p:grpSpPr>
          <a:xfrm>
            <a:off x="9742619" y="2211770"/>
            <a:ext cx="379520" cy="379520"/>
            <a:chOff x="0" y="0"/>
            <a:chExt cx="6350000" cy="6350000"/>
          </a:xfrm>
        </p:grpSpPr>
        <p:sp>
          <p:nvSpPr>
            <p:cNvPr id="30" name="Freeform 3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txBody>
            <a:bodyPr/>
            <a:lstStyle/>
            <a:p>
              <a:endParaRPr lang="nl-NL"/>
            </a:p>
          </p:txBody>
        </p:sp>
      </p:grpSp>
      <p:grpSp>
        <p:nvGrpSpPr>
          <p:cNvPr id="31" name="Group 31"/>
          <p:cNvGrpSpPr/>
          <p:nvPr/>
        </p:nvGrpSpPr>
        <p:grpSpPr>
          <a:xfrm>
            <a:off x="9768465" y="2237616"/>
            <a:ext cx="327829" cy="327829"/>
            <a:chOff x="0" y="0"/>
            <a:chExt cx="6350000" cy="6350000"/>
          </a:xfrm>
        </p:grpSpPr>
        <p:sp>
          <p:nvSpPr>
            <p:cNvPr id="32" name="Freeform 3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ED25A"/>
            </a:solidFill>
          </p:spPr>
          <p:txBody>
            <a:bodyPr/>
            <a:lstStyle/>
            <a:p>
              <a:endParaRPr lang="nl-NL"/>
            </a:p>
          </p:txBody>
        </p:sp>
      </p:grpSp>
      <p:grpSp>
        <p:nvGrpSpPr>
          <p:cNvPr id="33" name="Group 33"/>
          <p:cNvGrpSpPr/>
          <p:nvPr/>
        </p:nvGrpSpPr>
        <p:grpSpPr>
          <a:xfrm>
            <a:off x="10262987" y="2211770"/>
            <a:ext cx="379520" cy="379520"/>
            <a:chOff x="0" y="0"/>
            <a:chExt cx="6350000" cy="6350000"/>
          </a:xfrm>
        </p:grpSpPr>
        <p:sp>
          <p:nvSpPr>
            <p:cNvPr id="34" name="Freeform 3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txBody>
            <a:bodyPr/>
            <a:lstStyle/>
            <a:p>
              <a:endParaRPr lang="nl-NL"/>
            </a:p>
          </p:txBody>
        </p:sp>
      </p:grpSp>
      <p:grpSp>
        <p:nvGrpSpPr>
          <p:cNvPr id="35" name="Group 35"/>
          <p:cNvGrpSpPr/>
          <p:nvPr/>
        </p:nvGrpSpPr>
        <p:grpSpPr>
          <a:xfrm>
            <a:off x="10288832" y="2237616"/>
            <a:ext cx="327829" cy="327829"/>
            <a:chOff x="0" y="0"/>
            <a:chExt cx="6350000" cy="6350000"/>
          </a:xfrm>
        </p:grpSpPr>
        <p:sp>
          <p:nvSpPr>
            <p:cNvPr id="36" name="Freeform 3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ED25A"/>
            </a:solidFill>
          </p:spPr>
          <p:txBody>
            <a:bodyPr/>
            <a:lstStyle/>
            <a:p>
              <a:endParaRPr lang="nl-NL"/>
            </a:p>
          </p:txBody>
        </p:sp>
      </p:grpSp>
      <p:grpSp>
        <p:nvGrpSpPr>
          <p:cNvPr id="37" name="Group 37"/>
          <p:cNvGrpSpPr/>
          <p:nvPr/>
        </p:nvGrpSpPr>
        <p:grpSpPr>
          <a:xfrm>
            <a:off x="10783354" y="2211770"/>
            <a:ext cx="379520" cy="379520"/>
            <a:chOff x="0" y="0"/>
            <a:chExt cx="6350000" cy="6350000"/>
          </a:xfrm>
        </p:grpSpPr>
        <p:sp>
          <p:nvSpPr>
            <p:cNvPr id="38" name="Freeform 3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txBody>
            <a:bodyPr/>
            <a:lstStyle/>
            <a:p>
              <a:endParaRPr lang="nl-NL"/>
            </a:p>
          </p:txBody>
        </p:sp>
      </p:grpSp>
      <p:grpSp>
        <p:nvGrpSpPr>
          <p:cNvPr id="39" name="Group 39"/>
          <p:cNvGrpSpPr/>
          <p:nvPr/>
        </p:nvGrpSpPr>
        <p:grpSpPr>
          <a:xfrm>
            <a:off x="10809200" y="2237616"/>
            <a:ext cx="327829" cy="327829"/>
            <a:chOff x="0" y="0"/>
            <a:chExt cx="6350000" cy="6350000"/>
          </a:xfrm>
        </p:grpSpPr>
        <p:sp>
          <p:nvSpPr>
            <p:cNvPr id="40" name="Freeform 4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ED25A"/>
            </a:solidFill>
          </p:spPr>
          <p:txBody>
            <a:bodyPr/>
            <a:lstStyle/>
            <a:p>
              <a:endParaRPr lang="nl-NL"/>
            </a:p>
          </p:txBody>
        </p:sp>
      </p:grpSp>
      <p:grpSp>
        <p:nvGrpSpPr>
          <p:cNvPr id="41" name="Group 41"/>
          <p:cNvGrpSpPr/>
          <p:nvPr/>
        </p:nvGrpSpPr>
        <p:grpSpPr>
          <a:xfrm>
            <a:off x="9830751" y="2963566"/>
            <a:ext cx="2722312" cy="5088153"/>
            <a:chOff x="0" y="0"/>
            <a:chExt cx="3629749" cy="6784204"/>
          </a:xfrm>
        </p:grpSpPr>
        <p:sp>
          <p:nvSpPr>
            <p:cNvPr id="42" name="TextBox 42"/>
            <p:cNvSpPr txBox="1"/>
            <p:nvPr/>
          </p:nvSpPr>
          <p:spPr>
            <a:xfrm>
              <a:off x="0" y="-47625"/>
              <a:ext cx="3629749" cy="1178771"/>
            </a:xfrm>
            <a:prstGeom prst="rect">
              <a:avLst/>
            </a:prstGeom>
          </p:spPr>
          <p:txBody>
            <a:bodyPr lIns="0" tIns="0" rIns="0" bIns="0" rtlCol="0" anchor="t">
              <a:spAutoFit/>
            </a:bodyPr>
            <a:lstStyle/>
            <a:p>
              <a:pPr marL="0" lvl="0" indent="0" algn="ctr">
                <a:lnSpc>
                  <a:spcPts val="3640"/>
                </a:lnSpc>
                <a:spcBef>
                  <a:spcPct val="0"/>
                </a:spcBef>
              </a:pPr>
              <a:r>
                <a:rPr lang="en-US" sz="2600">
                  <a:solidFill>
                    <a:srgbClr val="000000"/>
                  </a:solidFill>
                  <a:latin typeface="Nunito Bold"/>
                </a:rPr>
                <a:t>Evenwichtige spreiding</a:t>
              </a:r>
            </a:p>
          </p:txBody>
        </p:sp>
        <p:sp>
          <p:nvSpPr>
            <p:cNvPr id="43" name="TextBox 43"/>
            <p:cNvSpPr txBox="1"/>
            <p:nvPr/>
          </p:nvSpPr>
          <p:spPr>
            <a:xfrm>
              <a:off x="0" y="1458459"/>
              <a:ext cx="3629749" cy="5325745"/>
            </a:xfrm>
            <a:prstGeom prst="rect">
              <a:avLst/>
            </a:prstGeom>
          </p:spPr>
          <p:txBody>
            <a:bodyPr lIns="0" tIns="0" rIns="0" bIns="0" rtlCol="0" anchor="t">
              <a:spAutoFit/>
            </a:bodyPr>
            <a:lstStyle/>
            <a:p>
              <a:pPr marL="0" lvl="0" indent="0" algn="ctr">
                <a:lnSpc>
                  <a:spcPts val="2625"/>
                </a:lnSpc>
                <a:spcBef>
                  <a:spcPct val="0"/>
                </a:spcBef>
              </a:pPr>
              <a:r>
                <a:rPr lang="en-US" sz="2100">
                  <a:solidFill>
                    <a:srgbClr val="000000"/>
                  </a:solidFill>
                  <a:latin typeface="Nunito"/>
                </a:rPr>
                <a:t>Zorg voor een evenwichtige spreiding van de kosten vanuit alle betrokken stakeholders. Maak concreet hoe vaak de learning communities bij elkaar en maak deze berekening zichtbaar in de begroting.</a:t>
              </a:r>
            </a:p>
          </p:txBody>
        </p:sp>
      </p:grpSp>
      <p:sp>
        <p:nvSpPr>
          <p:cNvPr id="44" name="TextBox 44"/>
          <p:cNvSpPr txBox="1"/>
          <p:nvPr/>
        </p:nvSpPr>
        <p:spPr>
          <a:xfrm>
            <a:off x="1028700" y="786206"/>
            <a:ext cx="16230600" cy="866786"/>
          </a:xfrm>
          <a:prstGeom prst="rect">
            <a:avLst/>
          </a:prstGeom>
        </p:spPr>
        <p:txBody>
          <a:bodyPr lIns="0" tIns="0" rIns="0" bIns="0" rtlCol="0" anchor="t">
            <a:spAutoFit/>
          </a:bodyPr>
          <a:lstStyle/>
          <a:p>
            <a:pPr marL="0" lvl="0" indent="0" algn="ctr">
              <a:lnSpc>
                <a:spcPts val="6300"/>
              </a:lnSpc>
            </a:pPr>
            <a:r>
              <a:rPr lang="en-US" sz="6000">
                <a:solidFill>
                  <a:srgbClr val="000000"/>
                </a:solidFill>
                <a:latin typeface="Bubblebody Neue Bold"/>
              </a:rPr>
              <a:t>Begroting</a:t>
            </a:r>
          </a:p>
        </p:txBody>
      </p:sp>
      <p:grpSp>
        <p:nvGrpSpPr>
          <p:cNvPr id="45" name="Group 45"/>
          <p:cNvGrpSpPr/>
          <p:nvPr/>
        </p:nvGrpSpPr>
        <p:grpSpPr>
          <a:xfrm>
            <a:off x="1028700" y="1865440"/>
            <a:ext cx="3787614" cy="6694953"/>
            <a:chOff x="0" y="0"/>
            <a:chExt cx="1247026" cy="2204231"/>
          </a:xfrm>
        </p:grpSpPr>
        <p:sp>
          <p:nvSpPr>
            <p:cNvPr id="46" name="Freeform 46"/>
            <p:cNvSpPr/>
            <p:nvPr/>
          </p:nvSpPr>
          <p:spPr>
            <a:xfrm>
              <a:off x="12700" y="12700"/>
              <a:ext cx="1179716" cy="2135651"/>
            </a:xfrm>
            <a:custGeom>
              <a:avLst/>
              <a:gdLst/>
              <a:ahLst/>
              <a:cxnLst/>
              <a:rect l="l" t="t" r="r" b="b"/>
              <a:pathLst>
                <a:path w="1179716" h="2135651">
                  <a:moveTo>
                    <a:pt x="43180" y="2135651"/>
                  </a:moveTo>
                  <a:lnTo>
                    <a:pt x="1136536" y="2135651"/>
                  </a:lnTo>
                  <a:cubicBezTo>
                    <a:pt x="1160666" y="2135651"/>
                    <a:pt x="1179716" y="2116601"/>
                    <a:pt x="1179716" y="2092471"/>
                  </a:cubicBezTo>
                  <a:lnTo>
                    <a:pt x="1179716" y="43180"/>
                  </a:lnTo>
                  <a:cubicBezTo>
                    <a:pt x="1179716" y="19050"/>
                    <a:pt x="1160666" y="0"/>
                    <a:pt x="1136536" y="0"/>
                  </a:cubicBezTo>
                  <a:lnTo>
                    <a:pt x="43180" y="0"/>
                  </a:lnTo>
                  <a:cubicBezTo>
                    <a:pt x="19050" y="0"/>
                    <a:pt x="0" y="19050"/>
                    <a:pt x="0" y="43180"/>
                  </a:cubicBezTo>
                  <a:lnTo>
                    <a:pt x="0" y="2092471"/>
                  </a:lnTo>
                  <a:cubicBezTo>
                    <a:pt x="0" y="2116601"/>
                    <a:pt x="19050" y="2135651"/>
                    <a:pt x="43180" y="2135651"/>
                  </a:cubicBezTo>
                  <a:close/>
                </a:path>
              </a:pathLst>
            </a:custGeom>
            <a:solidFill>
              <a:srgbClr val="34B5B3"/>
            </a:solidFill>
          </p:spPr>
          <p:txBody>
            <a:bodyPr/>
            <a:lstStyle/>
            <a:p>
              <a:endParaRPr lang="nl-NL"/>
            </a:p>
          </p:txBody>
        </p:sp>
        <p:sp>
          <p:nvSpPr>
            <p:cNvPr id="47" name="Freeform 47"/>
            <p:cNvSpPr/>
            <p:nvPr/>
          </p:nvSpPr>
          <p:spPr>
            <a:xfrm>
              <a:off x="0" y="0"/>
              <a:ext cx="1247026" cy="2204231"/>
            </a:xfrm>
            <a:custGeom>
              <a:avLst/>
              <a:gdLst/>
              <a:ahLst/>
              <a:cxnLst/>
              <a:rect l="l" t="t" r="r" b="b"/>
              <a:pathLst>
                <a:path w="1247026" h="2204231">
                  <a:moveTo>
                    <a:pt x="1203846" y="44450"/>
                  </a:moveTo>
                  <a:cubicBezTo>
                    <a:pt x="1198766" y="19050"/>
                    <a:pt x="1175906" y="0"/>
                    <a:pt x="1149235" y="0"/>
                  </a:cubicBezTo>
                  <a:lnTo>
                    <a:pt x="55880" y="0"/>
                  </a:lnTo>
                  <a:cubicBezTo>
                    <a:pt x="25400" y="0"/>
                    <a:pt x="0" y="25400"/>
                    <a:pt x="0" y="55880"/>
                  </a:cubicBezTo>
                  <a:lnTo>
                    <a:pt x="0" y="2105171"/>
                  </a:lnTo>
                  <a:cubicBezTo>
                    <a:pt x="0" y="2131841"/>
                    <a:pt x="17780" y="2153431"/>
                    <a:pt x="43180" y="2159781"/>
                  </a:cubicBezTo>
                  <a:cubicBezTo>
                    <a:pt x="48260" y="2185181"/>
                    <a:pt x="71120" y="2204231"/>
                    <a:pt x="97790" y="2204231"/>
                  </a:cubicBezTo>
                  <a:lnTo>
                    <a:pt x="1191146" y="2204231"/>
                  </a:lnTo>
                  <a:cubicBezTo>
                    <a:pt x="1221626" y="2204231"/>
                    <a:pt x="1247026" y="2178831"/>
                    <a:pt x="1247026" y="2148351"/>
                  </a:cubicBezTo>
                  <a:lnTo>
                    <a:pt x="1247026" y="99060"/>
                  </a:lnTo>
                  <a:cubicBezTo>
                    <a:pt x="1247026" y="72390"/>
                    <a:pt x="1229246" y="50800"/>
                    <a:pt x="1203846" y="44450"/>
                  </a:cubicBezTo>
                  <a:close/>
                  <a:moveTo>
                    <a:pt x="12700" y="2105171"/>
                  </a:moveTo>
                  <a:lnTo>
                    <a:pt x="12700" y="55880"/>
                  </a:lnTo>
                  <a:cubicBezTo>
                    <a:pt x="12700" y="31750"/>
                    <a:pt x="31750" y="12700"/>
                    <a:pt x="55880" y="12700"/>
                  </a:cubicBezTo>
                  <a:lnTo>
                    <a:pt x="1149236" y="12700"/>
                  </a:lnTo>
                  <a:cubicBezTo>
                    <a:pt x="1173366" y="12700"/>
                    <a:pt x="1192416" y="31750"/>
                    <a:pt x="1192416" y="55880"/>
                  </a:cubicBezTo>
                  <a:lnTo>
                    <a:pt x="1192416" y="2105171"/>
                  </a:lnTo>
                  <a:cubicBezTo>
                    <a:pt x="1192416" y="2129301"/>
                    <a:pt x="1173366" y="2148351"/>
                    <a:pt x="1149236" y="2148351"/>
                  </a:cubicBezTo>
                  <a:lnTo>
                    <a:pt x="55880" y="2148351"/>
                  </a:lnTo>
                  <a:cubicBezTo>
                    <a:pt x="31750" y="2148351"/>
                    <a:pt x="12700" y="2129301"/>
                    <a:pt x="12700" y="2105171"/>
                  </a:cubicBezTo>
                  <a:close/>
                </a:path>
              </a:pathLst>
            </a:custGeom>
            <a:solidFill>
              <a:srgbClr val="000000"/>
            </a:solidFill>
          </p:spPr>
          <p:txBody>
            <a:bodyPr/>
            <a:lstStyle/>
            <a:p>
              <a:endParaRPr lang="nl-NL"/>
            </a:p>
          </p:txBody>
        </p:sp>
      </p:grpSp>
      <p:grpSp>
        <p:nvGrpSpPr>
          <p:cNvPr id="48" name="Group 48"/>
          <p:cNvGrpSpPr/>
          <p:nvPr/>
        </p:nvGrpSpPr>
        <p:grpSpPr>
          <a:xfrm>
            <a:off x="1262322" y="2805461"/>
            <a:ext cx="3183948" cy="5404363"/>
            <a:chOff x="0" y="0"/>
            <a:chExt cx="838571" cy="1423371"/>
          </a:xfrm>
        </p:grpSpPr>
        <p:sp>
          <p:nvSpPr>
            <p:cNvPr id="49" name="Freeform 49"/>
            <p:cNvSpPr/>
            <p:nvPr/>
          </p:nvSpPr>
          <p:spPr>
            <a:xfrm>
              <a:off x="0" y="0"/>
              <a:ext cx="838571" cy="1423371"/>
            </a:xfrm>
            <a:custGeom>
              <a:avLst/>
              <a:gdLst/>
              <a:ahLst/>
              <a:cxnLst/>
              <a:rect l="l" t="t" r="r" b="b"/>
              <a:pathLst>
                <a:path w="838571" h="1423371">
                  <a:moveTo>
                    <a:pt x="48631" y="0"/>
                  </a:moveTo>
                  <a:lnTo>
                    <a:pt x="789940" y="0"/>
                  </a:lnTo>
                  <a:cubicBezTo>
                    <a:pt x="816798" y="0"/>
                    <a:pt x="838571" y="21773"/>
                    <a:pt x="838571" y="48631"/>
                  </a:cubicBezTo>
                  <a:lnTo>
                    <a:pt x="838571" y="1374740"/>
                  </a:lnTo>
                  <a:cubicBezTo>
                    <a:pt x="838571" y="1387638"/>
                    <a:pt x="833447" y="1400008"/>
                    <a:pt x="824327" y="1409128"/>
                  </a:cubicBezTo>
                  <a:cubicBezTo>
                    <a:pt x="815207" y="1418248"/>
                    <a:pt x="802837" y="1423371"/>
                    <a:pt x="789940" y="1423371"/>
                  </a:cubicBezTo>
                  <a:lnTo>
                    <a:pt x="48631" y="1423371"/>
                  </a:lnTo>
                  <a:cubicBezTo>
                    <a:pt x="35733" y="1423371"/>
                    <a:pt x="23364" y="1418248"/>
                    <a:pt x="14244" y="1409128"/>
                  </a:cubicBezTo>
                  <a:cubicBezTo>
                    <a:pt x="5124" y="1400008"/>
                    <a:pt x="0" y="1387638"/>
                    <a:pt x="0" y="1374740"/>
                  </a:cubicBezTo>
                  <a:lnTo>
                    <a:pt x="0" y="48631"/>
                  </a:lnTo>
                  <a:cubicBezTo>
                    <a:pt x="0" y="35733"/>
                    <a:pt x="5124" y="23364"/>
                    <a:pt x="14244" y="14244"/>
                  </a:cubicBezTo>
                  <a:cubicBezTo>
                    <a:pt x="23364" y="5124"/>
                    <a:pt x="35733" y="0"/>
                    <a:pt x="48631" y="0"/>
                  </a:cubicBezTo>
                  <a:close/>
                </a:path>
              </a:pathLst>
            </a:custGeom>
            <a:solidFill>
              <a:srgbClr val="FFFFFF"/>
            </a:solidFill>
            <a:ln w="28575" cap="sq">
              <a:solidFill>
                <a:srgbClr val="000000"/>
              </a:solidFill>
              <a:prstDash val="solid"/>
              <a:miter/>
            </a:ln>
          </p:spPr>
          <p:txBody>
            <a:bodyPr/>
            <a:lstStyle/>
            <a:p>
              <a:endParaRPr lang="nl-NL"/>
            </a:p>
          </p:txBody>
        </p:sp>
        <p:sp>
          <p:nvSpPr>
            <p:cNvPr id="50" name="TextBox 50"/>
            <p:cNvSpPr txBox="1"/>
            <p:nvPr/>
          </p:nvSpPr>
          <p:spPr>
            <a:xfrm>
              <a:off x="0" y="-19050"/>
              <a:ext cx="838571" cy="1442421"/>
            </a:xfrm>
            <a:prstGeom prst="rect">
              <a:avLst/>
            </a:prstGeom>
          </p:spPr>
          <p:txBody>
            <a:bodyPr lIns="50800" tIns="50800" rIns="50800" bIns="50800" rtlCol="0" anchor="ctr"/>
            <a:lstStyle/>
            <a:p>
              <a:pPr algn="ctr">
                <a:lnSpc>
                  <a:spcPts val="2683"/>
                </a:lnSpc>
              </a:pPr>
              <a:endParaRPr/>
            </a:p>
          </p:txBody>
        </p:sp>
      </p:grpSp>
      <p:grpSp>
        <p:nvGrpSpPr>
          <p:cNvPr id="51" name="Group 51"/>
          <p:cNvGrpSpPr/>
          <p:nvPr/>
        </p:nvGrpSpPr>
        <p:grpSpPr>
          <a:xfrm>
            <a:off x="1445393" y="2211770"/>
            <a:ext cx="379520" cy="379520"/>
            <a:chOff x="0" y="0"/>
            <a:chExt cx="6350000" cy="6350000"/>
          </a:xfrm>
        </p:grpSpPr>
        <p:sp>
          <p:nvSpPr>
            <p:cNvPr id="52" name="Freeform 5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txBody>
            <a:bodyPr/>
            <a:lstStyle/>
            <a:p>
              <a:endParaRPr lang="nl-NL"/>
            </a:p>
          </p:txBody>
        </p:sp>
      </p:grpSp>
      <p:grpSp>
        <p:nvGrpSpPr>
          <p:cNvPr id="53" name="Group 53"/>
          <p:cNvGrpSpPr/>
          <p:nvPr/>
        </p:nvGrpSpPr>
        <p:grpSpPr>
          <a:xfrm>
            <a:off x="1471239" y="2237616"/>
            <a:ext cx="327829" cy="327829"/>
            <a:chOff x="0" y="0"/>
            <a:chExt cx="6350000" cy="6350000"/>
          </a:xfrm>
        </p:grpSpPr>
        <p:sp>
          <p:nvSpPr>
            <p:cNvPr id="54" name="Freeform 5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ED25A"/>
            </a:solidFill>
          </p:spPr>
          <p:txBody>
            <a:bodyPr/>
            <a:lstStyle/>
            <a:p>
              <a:endParaRPr lang="nl-NL"/>
            </a:p>
          </p:txBody>
        </p:sp>
      </p:grpSp>
      <p:grpSp>
        <p:nvGrpSpPr>
          <p:cNvPr id="55" name="Group 55"/>
          <p:cNvGrpSpPr/>
          <p:nvPr/>
        </p:nvGrpSpPr>
        <p:grpSpPr>
          <a:xfrm>
            <a:off x="1965761" y="2211770"/>
            <a:ext cx="379520" cy="379520"/>
            <a:chOff x="0" y="0"/>
            <a:chExt cx="6350000" cy="6350000"/>
          </a:xfrm>
        </p:grpSpPr>
        <p:sp>
          <p:nvSpPr>
            <p:cNvPr id="56" name="Freeform 5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txBody>
            <a:bodyPr/>
            <a:lstStyle/>
            <a:p>
              <a:endParaRPr lang="nl-NL"/>
            </a:p>
          </p:txBody>
        </p:sp>
      </p:grpSp>
      <p:grpSp>
        <p:nvGrpSpPr>
          <p:cNvPr id="57" name="Group 57"/>
          <p:cNvGrpSpPr/>
          <p:nvPr/>
        </p:nvGrpSpPr>
        <p:grpSpPr>
          <a:xfrm>
            <a:off x="1991606" y="2237616"/>
            <a:ext cx="327829" cy="327829"/>
            <a:chOff x="0" y="0"/>
            <a:chExt cx="6350000" cy="6350000"/>
          </a:xfrm>
        </p:grpSpPr>
        <p:sp>
          <p:nvSpPr>
            <p:cNvPr id="58" name="Freeform 5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txBody>
            <a:bodyPr/>
            <a:lstStyle/>
            <a:p>
              <a:endParaRPr lang="nl-NL"/>
            </a:p>
          </p:txBody>
        </p:sp>
      </p:grpSp>
      <p:grpSp>
        <p:nvGrpSpPr>
          <p:cNvPr id="59" name="Group 59"/>
          <p:cNvGrpSpPr/>
          <p:nvPr/>
        </p:nvGrpSpPr>
        <p:grpSpPr>
          <a:xfrm>
            <a:off x="2486128" y="2211770"/>
            <a:ext cx="379520" cy="379520"/>
            <a:chOff x="0" y="0"/>
            <a:chExt cx="6350000" cy="6350000"/>
          </a:xfrm>
        </p:grpSpPr>
        <p:sp>
          <p:nvSpPr>
            <p:cNvPr id="60" name="Freeform 6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txBody>
            <a:bodyPr/>
            <a:lstStyle/>
            <a:p>
              <a:endParaRPr lang="nl-NL"/>
            </a:p>
          </p:txBody>
        </p:sp>
      </p:grpSp>
      <p:grpSp>
        <p:nvGrpSpPr>
          <p:cNvPr id="61" name="Group 61"/>
          <p:cNvGrpSpPr/>
          <p:nvPr/>
        </p:nvGrpSpPr>
        <p:grpSpPr>
          <a:xfrm>
            <a:off x="2511974" y="2237616"/>
            <a:ext cx="327829" cy="327829"/>
            <a:chOff x="0" y="0"/>
            <a:chExt cx="6350000" cy="6350000"/>
          </a:xfrm>
        </p:grpSpPr>
        <p:sp>
          <p:nvSpPr>
            <p:cNvPr id="62" name="Freeform 6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txBody>
            <a:bodyPr/>
            <a:lstStyle/>
            <a:p>
              <a:endParaRPr lang="nl-NL"/>
            </a:p>
          </p:txBody>
        </p:sp>
      </p:grpSp>
      <p:grpSp>
        <p:nvGrpSpPr>
          <p:cNvPr id="63" name="Group 63"/>
          <p:cNvGrpSpPr/>
          <p:nvPr/>
        </p:nvGrpSpPr>
        <p:grpSpPr>
          <a:xfrm>
            <a:off x="1536832" y="3153265"/>
            <a:ext cx="2657633" cy="2964078"/>
            <a:chOff x="0" y="0"/>
            <a:chExt cx="3543510" cy="3952104"/>
          </a:xfrm>
        </p:grpSpPr>
        <p:sp>
          <p:nvSpPr>
            <p:cNvPr id="64" name="TextBox 64"/>
            <p:cNvSpPr txBox="1"/>
            <p:nvPr/>
          </p:nvSpPr>
          <p:spPr>
            <a:xfrm>
              <a:off x="0" y="-47625"/>
              <a:ext cx="3543510" cy="569171"/>
            </a:xfrm>
            <a:prstGeom prst="rect">
              <a:avLst/>
            </a:prstGeom>
          </p:spPr>
          <p:txBody>
            <a:bodyPr lIns="0" tIns="0" rIns="0" bIns="0" rtlCol="0" anchor="t">
              <a:spAutoFit/>
            </a:bodyPr>
            <a:lstStyle/>
            <a:p>
              <a:pPr marL="0" lvl="0" indent="0" algn="ctr">
                <a:lnSpc>
                  <a:spcPts val="3640"/>
                </a:lnSpc>
                <a:spcBef>
                  <a:spcPct val="0"/>
                </a:spcBef>
              </a:pPr>
              <a:r>
                <a:rPr lang="en-US" sz="2600">
                  <a:solidFill>
                    <a:srgbClr val="000000"/>
                  </a:solidFill>
                  <a:latin typeface="Nunito Bold"/>
                </a:rPr>
                <a:t>Activiteiten</a:t>
              </a:r>
            </a:p>
          </p:txBody>
        </p:sp>
        <p:sp>
          <p:nvSpPr>
            <p:cNvPr id="65" name="TextBox 65"/>
            <p:cNvSpPr txBox="1"/>
            <p:nvPr/>
          </p:nvSpPr>
          <p:spPr>
            <a:xfrm>
              <a:off x="0" y="848859"/>
              <a:ext cx="3543510" cy="3103245"/>
            </a:xfrm>
            <a:prstGeom prst="rect">
              <a:avLst/>
            </a:prstGeom>
          </p:spPr>
          <p:txBody>
            <a:bodyPr lIns="0" tIns="0" rIns="0" bIns="0" rtlCol="0" anchor="t">
              <a:spAutoFit/>
            </a:bodyPr>
            <a:lstStyle/>
            <a:p>
              <a:pPr marL="0" lvl="0" indent="0" algn="ctr">
                <a:lnSpc>
                  <a:spcPts val="2625"/>
                </a:lnSpc>
              </a:pPr>
              <a:r>
                <a:rPr lang="en-US" sz="2100">
                  <a:solidFill>
                    <a:srgbClr val="000000"/>
                  </a:solidFill>
                  <a:latin typeface="Nunito"/>
                </a:rPr>
                <a:t>Geef de kosten per hoofdactiviteit en subactiviteiten een plaats in de begroting en geef een duidelijke toelichting in de kolom,</a:t>
              </a:r>
            </a:p>
          </p:txBody>
        </p:sp>
      </p:grpSp>
      <p:sp>
        <p:nvSpPr>
          <p:cNvPr id="66" name="Freeform 66"/>
          <p:cNvSpPr/>
          <p:nvPr/>
        </p:nvSpPr>
        <p:spPr>
          <a:xfrm>
            <a:off x="15414424" y="141360"/>
            <a:ext cx="2058123" cy="823248"/>
          </a:xfrm>
          <a:custGeom>
            <a:avLst/>
            <a:gdLst/>
            <a:ahLst/>
            <a:cxnLst/>
            <a:rect l="l" t="t" r="r" b="b"/>
            <a:pathLst>
              <a:path w="2058123" h="823248">
                <a:moveTo>
                  <a:pt x="0" y="0"/>
                </a:moveTo>
                <a:lnTo>
                  <a:pt x="2058123" y="0"/>
                </a:lnTo>
                <a:lnTo>
                  <a:pt x="2058123" y="823248"/>
                </a:lnTo>
                <a:lnTo>
                  <a:pt x="0" y="823248"/>
                </a:lnTo>
                <a:lnTo>
                  <a:pt x="0" y="0"/>
                </a:lnTo>
                <a:close/>
              </a:path>
            </a:pathLst>
          </a:custGeom>
          <a:blipFill>
            <a:blip r:embed="rId2"/>
            <a:stretch>
              <a:fillRect/>
            </a:stretch>
          </a:blipFill>
        </p:spPr>
        <p:txBody>
          <a:bodyPr/>
          <a:lstStyle/>
          <a:p>
            <a:endParaRPr lang="nl-NL"/>
          </a:p>
        </p:txBody>
      </p:sp>
      <p:sp>
        <p:nvSpPr>
          <p:cNvPr id="67" name="Freeform 67"/>
          <p:cNvSpPr/>
          <p:nvPr/>
        </p:nvSpPr>
        <p:spPr>
          <a:xfrm>
            <a:off x="6171963" y="391489"/>
            <a:ext cx="975346" cy="1146240"/>
          </a:xfrm>
          <a:custGeom>
            <a:avLst/>
            <a:gdLst/>
            <a:ahLst/>
            <a:cxnLst/>
            <a:rect l="l" t="t" r="r" b="b"/>
            <a:pathLst>
              <a:path w="975346" h="1146240">
                <a:moveTo>
                  <a:pt x="0" y="0"/>
                </a:moveTo>
                <a:lnTo>
                  <a:pt x="975346" y="0"/>
                </a:lnTo>
                <a:lnTo>
                  <a:pt x="975346" y="1146239"/>
                </a:lnTo>
                <a:lnTo>
                  <a:pt x="0" y="11462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l-NL"/>
          </a:p>
        </p:txBody>
      </p:sp>
      <p:grpSp>
        <p:nvGrpSpPr>
          <p:cNvPr id="68" name="Group 68"/>
          <p:cNvGrpSpPr/>
          <p:nvPr/>
        </p:nvGrpSpPr>
        <p:grpSpPr>
          <a:xfrm>
            <a:off x="13392786" y="1865440"/>
            <a:ext cx="3787614" cy="6694953"/>
            <a:chOff x="0" y="0"/>
            <a:chExt cx="1247026" cy="2204231"/>
          </a:xfrm>
        </p:grpSpPr>
        <p:sp>
          <p:nvSpPr>
            <p:cNvPr id="69" name="Freeform 69"/>
            <p:cNvSpPr/>
            <p:nvPr/>
          </p:nvSpPr>
          <p:spPr>
            <a:xfrm>
              <a:off x="12700" y="12700"/>
              <a:ext cx="1179716" cy="2135651"/>
            </a:xfrm>
            <a:custGeom>
              <a:avLst/>
              <a:gdLst/>
              <a:ahLst/>
              <a:cxnLst/>
              <a:rect l="l" t="t" r="r" b="b"/>
              <a:pathLst>
                <a:path w="1179716" h="2135651">
                  <a:moveTo>
                    <a:pt x="43180" y="2135651"/>
                  </a:moveTo>
                  <a:lnTo>
                    <a:pt x="1136536" y="2135651"/>
                  </a:lnTo>
                  <a:cubicBezTo>
                    <a:pt x="1160666" y="2135651"/>
                    <a:pt x="1179716" y="2116601"/>
                    <a:pt x="1179716" y="2092471"/>
                  </a:cubicBezTo>
                  <a:lnTo>
                    <a:pt x="1179716" y="43180"/>
                  </a:lnTo>
                  <a:cubicBezTo>
                    <a:pt x="1179716" y="19050"/>
                    <a:pt x="1160666" y="0"/>
                    <a:pt x="1136536" y="0"/>
                  </a:cubicBezTo>
                  <a:lnTo>
                    <a:pt x="43180" y="0"/>
                  </a:lnTo>
                  <a:cubicBezTo>
                    <a:pt x="19050" y="0"/>
                    <a:pt x="0" y="19050"/>
                    <a:pt x="0" y="43180"/>
                  </a:cubicBezTo>
                  <a:lnTo>
                    <a:pt x="0" y="2092471"/>
                  </a:lnTo>
                  <a:cubicBezTo>
                    <a:pt x="0" y="2116601"/>
                    <a:pt x="19050" y="2135651"/>
                    <a:pt x="43180" y="2135651"/>
                  </a:cubicBezTo>
                  <a:close/>
                </a:path>
              </a:pathLst>
            </a:custGeom>
            <a:solidFill>
              <a:srgbClr val="34B5B3"/>
            </a:solidFill>
          </p:spPr>
          <p:txBody>
            <a:bodyPr/>
            <a:lstStyle/>
            <a:p>
              <a:endParaRPr lang="nl-NL"/>
            </a:p>
          </p:txBody>
        </p:sp>
        <p:sp>
          <p:nvSpPr>
            <p:cNvPr id="70" name="Freeform 70"/>
            <p:cNvSpPr/>
            <p:nvPr/>
          </p:nvSpPr>
          <p:spPr>
            <a:xfrm>
              <a:off x="0" y="0"/>
              <a:ext cx="1247026" cy="2204231"/>
            </a:xfrm>
            <a:custGeom>
              <a:avLst/>
              <a:gdLst/>
              <a:ahLst/>
              <a:cxnLst/>
              <a:rect l="l" t="t" r="r" b="b"/>
              <a:pathLst>
                <a:path w="1247026" h="2204231">
                  <a:moveTo>
                    <a:pt x="1203846" y="44450"/>
                  </a:moveTo>
                  <a:cubicBezTo>
                    <a:pt x="1198766" y="19050"/>
                    <a:pt x="1175906" y="0"/>
                    <a:pt x="1149235" y="0"/>
                  </a:cubicBezTo>
                  <a:lnTo>
                    <a:pt x="55880" y="0"/>
                  </a:lnTo>
                  <a:cubicBezTo>
                    <a:pt x="25400" y="0"/>
                    <a:pt x="0" y="25400"/>
                    <a:pt x="0" y="55880"/>
                  </a:cubicBezTo>
                  <a:lnTo>
                    <a:pt x="0" y="2105171"/>
                  </a:lnTo>
                  <a:cubicBezTo>
                    <a:pt x="0" y="2131841"/>
                    <a:pt x="17780" y="2153431"/>
                    <a:pt x="43180" y="2159781"/>
                  </a:cubicBezTo>
                  <a:cubicBezTo>
                    <a:pt x="48260" y="2185181"/>
                    <a:pt x="71120" y="2204231"/>
                    <a:pt x="97790" y="2204231"/>
                  </a:cubicBezTo>
                  <a:lnTo>
                    <a:pt x="1191146" y="2204231"/>
                  </a:lnTo>
                  <a:cubicBezTo>
                    <a:pt x="1221626" y="2204231"/>
                    <a:pt x="1247026" y="2178831"/>
                    <a:pt x="1247026" y="2148351"/>
                  </a:cubicBezTo>
                  <a:lnTo>
                    <a:pt x="1247026" y="99060"/>
                  </a:lnTo>
                  <a:cubicBezTo>
                    <a:pt x="1247026" y="72390"/>
                    <a:pt x="1229246" y="50800"/>
                    <a:pt x="1203846" y="44450"/>
                  </a:cubicBezTo>
                  <a:close/>
                  <a:moveTo>
                    <a:pt x="12700" y="2105171"/>
                  </a:moveTo>
                  <a:lnTo>
                    <a:pt x="12700" y="55880"/>
                  </a:lnTo>
                  <a:cubicBezTo>
                    <a:pt x="12700" y="31750"/>
                    <a:pt x="31750" y="12700"/>
                    <a:pt x="55880" y="12700"/>
                  </a:cubicBezTo>
                  <a:lnTo>
                    <a:pt x="1149236" y="12700"/>
                  </a:lnTo>
                  <a:cubicBezTo>
                    <a:pt x="1173366" y="12700"/>
                    <a:pt x="1192416" y="31750"/>
                    <a:pt x="1192416" y="55880"/>
                  </a:cubicBezTo>
                  <a:lnTo>
                    <a:pt x="1192416" y="2105171"/>
                  </a:lnTo>
                  <a:cubicBezTo>
                    <a:pt x="1192416" y="2129301"/>
                    <a:pt x="1173366" y="2148351"/>
                    <a:pt x="1149236" y="2148351"/>
                  </a:cubicBezTo>
                  <a:lnTo>
                    <a:pt x="55880" y="2148351"/>
                  </a:lnTo>
                  <a:cubicBezTo>
                    <a:pt x="31750" y="2148351"/>
                    <a:pt x="12700" y="2129301"/>
                    <a:pt x="12700" y="2105171"/>
                  </a:cubicBezTo>
                  <a:close/>
                </a:path>
              </a:pathLst>
            </a:custGeom>
            <a:solidFill>
              <a:srgbClr val="000000"/>
            </a:solidFill>
          </p:spPr>
          <p:txBody>
            <a:bodyPr/>
            <a:lstStyle/>
            <a:p>
              <a:endParaRPr lang="nl-NL"/>
            </a:p>
          </p:txBody>
        </p:sp>
      </p:grpSp>
      <p:grpSp>
        <p:nvGrpSpPr>
          <p:cNvPr id="71" name="Group 71"/>
          <p:cNvGrpSpPr/>
          <p:nvPr/>
        </p:nvGrpSpPr>
        <p:grpSpPr>
          <a:xfrm>
            <a:off x="13621386" y="2805461"/>
            <a:ext cx="3183948" cy="5404363"/>
            <a:chOff x="0" y="0"/>
            <a:chExt cx="838571" cy="1423371"/>
          </a:xfrm>
        </p:grpSpPr>
        <p:sp>
          <p:nvSpPr>
            <p:cNvPr id="72" name="Freeform 72"/>
            <p:cNvSpPr/>
            <p:nvPr/>
          </p:nvSpPr>
          <p:spPr>
            <a:xfrm>
              <a:off x="0" y="0"/>
              <a:ext cx="838571" cy="1423371"/>
            </a:xfrm>
            <a:custGeom>
              <a:avLst/>
              <a:gdLst/>
              <a:ahLst/>
              <a:cxnLst/>
              <a:rect l="l" t="t" r="r" b="b"/>
              <a:pathLst>
                <a:path w="838571" h="1423371">
                  <a:moveTo>
                    <a:pt x="48631" y="0"/>
                  </a:moveTo>
                  <a:lnTo>
                    <a:pt x="789940" y="0"/>
                  </a:lnTo>
                  <a:cubicBezTo>
                    <a:pt x="816798" y="0"/>
                    <a:pt x="838571" y="21773"/>
                    <a:pt x="838571" y="48631"/>
                  </a:cubicBezTo>
                  <a:lnTo>
                    <a:pt x="838571" y="1374740"/>
                  </a:lnTo>
                  <a:cubicBezTo>
                    <a:pt x="838571" y="1387638"/>
                    <a:pt x="833447" y="1400008"/>
                    <a:pt x="824327" y="1409128"/>
                  </a:cubicBezTo>
                  <a:cubicBezTo>
                    <a:pt x="815207" y="1418248"/>
                    <a:pt x="802837" y="1423371"/>
                    <a:pt x="789940" y="1423371"/>
                  </a:cubicBezTo>
                  <a:lnTo>
                    <a:pt x="48631" y="1423371"/>
                  </a:lnTo>
                  <a:cubicBezTo>
                    <a:pt x="35733" y="1423371"/>
                    <a:pt x="23364" y="1418248"/>
                    <a:pt x="14244" y="1409128"/>
                  </a:cubicBezTo>
                  <a:cubicBezTo>
                    <a:pt x="5124" y="1400008"/>
                    <a:pt x="0" y="1387638"/>
                    <a:pt x="0" y="1374740"/>
                  </a:cubicBezTo>
                  <a:lnTo>
                    <a:pt x="0" y="48631"/>
                  </a:lnTo>
                  <a:cubicBezTo>
                    <a:pt x="0" y="35733"/>
                    <a:pt x="5124" y="23364"/>
                    <a:pt x="14244" y="14244"/>
                  </a:cubicBezTo>
                  <a:cubicBezTo>
                    <a:pt x="23364" y="5124"/>
                    <a:pt x="35733" y="0"/>
                    <a:pt x="48631" y="0"/>
                  </a:cubicBezTo>
                  <a:close/>
                </a:path>
              </a:pathLst>
            </a:custGeom>
            <a:solidFill>
              <a:srgbClr val="FFFFFF"/>
            </a:solidFill>
            <a:ln w="28575" cap="sq">
              <a:solidFill>
                <a:srgbClr val="000000"/>
              </a:solidFill>
              <a:prstDash val="solid"/>
              <a:miter/>
            </a:ln>
          </p:spPr>
          <p:txBody>
            <a:bodyPr/>
            <a:lstStyle/>
            <a:p>
              <a:endParaRPr lang="nl-NL"/>
            </a:p>
          </p:txBody>
        </p:sp>
        <p:sp>
          <p:nvSpPr>
            <p:cNvPr id="73" name="TextBox 73"/>
            <p:cNvSpPr txBox="1"/>
            <p:nvPr/>
          </p:nvSpPr>
          <p:spPr>
            <a:xfrm>
              <a:off x="0" y="-19050"/>
              <a:ext cx="838571" cy="1442421"/>
            </a:xfrm>
            <a:prstGeom prst="rect">
              <a:avLst/>
            </a:prstGeom>
          </p:spPr>
          <p:txBody>
            <a:bodyPr lIns="50800" tIns="50800" rIns="50800" bIns="50800" rtlCol="0" anchor="ctr"/>
            <a:lstStyle/>
            <a:p>
              <a:pPr algn="ctr">
                <a:lnSpc>
                  <a:spcPts val="2683"/>
                </a:lnSpc>
              </a:pPr>
              <a:endParaRPr/>
            </a:p>
          </p:txBody>
        </p:sp>
      </p:grpSp>
      <p:grpSp>
        <p:nvGrpSpPr>
          <p:cNvPr id="74" name="Group 74"/>
          <p:cNvGrpSpPr/>
          <p:nvPr/>
        </p:nvGrpSpPr>
        <p:grpSpPr>
          <a:xfrm>
            <a:off x="13745211" y="2963566"/>
            <a:ext cx="2904621" cy="4964328"/>
            <a:chOff x="0" y="0"/>
            <a:chExt cx="3872827" cy="6619104"/>
          </a:xfrm>
        </p:grpSpPr>
        <p:sp>
          <p:nvSpPr>
            <p:cNvPr id="75" name="TextBox 75"/>
            <p:cNvSpPr txBox="1"/>
            <p:nvPr/>
          </p:nvSpPr>
          <p:spPr>
            <a:xfrm>
              <a:off x="0" y="-47625"/>
              <a:ext cx="3872827" cy="569171"/>
            </a:xfrm>
            <a:prstGeom prst="rect">
              <a:avLst/>
            </a:prstGeom>
          </p:spPr>
          <p:txBody>
            <a:bodyPr lIns="0" tIns="0" rIns="0" bIns="0" rtlCol="0" anchor="t">
              <a:spAutoFit/>
            </a:bodyPr>
            <a:lstStyle/>
            <a:p>
              <a:pPr marL="0" lvl="0" indent="0" algn="ctr">
                <a:lnSpc>
                  <a:spcPts val="3640"/>
                </a:lnSpc>
                <a:spcBef>
                  <a:spcPct val="0"/>
                </a:spcBef>
              </a:pPr>
              <a:r>
                <a:rPr lang="en-US" sz="2600">
                  <a:solidFill>
                    <a:srgbClr val="000000"/>
                  </a:solidFill>
                  <a:latin typeface="Nunito Bold"/>
                </a:rPr>
                <a:t>Match</a:t>
              </a:r>
            </a:p>
          </p:txBody>
        </p:sp>
        <p:sp>
          <p:nvSpPr>
            <p:cNvPr id="76" name="TextBox 76"/>
            <p:cNvSpPr txBox="1"/>
            <p:nvPr/>
          </p:nvSpPr>
          <p:spPr>
            <a:xfrm>
              <a:off x="0" y="848859"/>
              <a:ext cx="3872827" cy="5770245"/>
            </a:xfrm>
            <a:prstGeom prst="rect">
              <a:avLst/>
            </a:prstGeom>
          </p:spPr>
          <p:txBody>
            <a:bodyPr lIns="0" tIns="0" rIns="0" bIns="0" rtlCol="0" anchor="t">
              <a:spAutoFit/>
            </a:bodyPr>
            <a:lstStyle/>
            <a:p>
              <a:pPr marL="0" lvl="0" indent="0" algn="ctr">
                <a:lnSpc>
                  <a:spcPts val="2625"/>
                </a:lnSpc>
                <a:spcBef>
                  <a:spcPct val="0"/>
                </a:spcBef>
              </a:pPr>
              <a:r>
                <a:rPr lang="en-US" sz="2100">
                  <a:solidFill>
                    <a:srgbClr val="000000"/>
                  </a:solidFill>
                  <a:latin typeface="Nunito"/>
                </a:rPr>
                <a:t>Zorg dat de doelen en doelstellingen matchen met de activiteitenplanning en dat dit exact klopt met elk onderdeel in de begroting.  Zorg voor concrete toelichting wat de kosten zijn en waarom dit noodzakelijk is voor testen/ontwikkeling/ uitvoering.</a:t>
              </a:r>
            </a:p>
          </p:txBody>
        </p:sp>
      </p:grpSp>
      <p:grpSp>
        <p:nvGrpSpPr>
          <p:cNvPr id="77" name="Group 77"/>
          <p:cNvGrpSpPr/>
          <p:nvPr/>
        </p:nvGrpSpPr>
        <p:grpSpPr>
          <a:xfrm>
            <a:off x="13745211" y="2211770"/>
            <a:ext cx="327829" cy="327829"/>
            <a:chOff x="0" y="0"/>
            <a:chExt cx="6350000" cy="6350000"/>
          </a:xfrm>
        </p:grpSpPr>
        <p:sp>
          <p:nvSpPr>
            <p:cNvPr id="78" name="Freeform 7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ED25A"/>
            </a:solidFill>
          </p:spPr>
          <p:txBody>
            <a:bodyPr/>
            <a:lstStyle/>
            <a:p>
              <a:endParaRPr lang="nl-NL"/>
            </a:p>
          </p:txBody>
        </p:sp>
      </p:grpSp>
      <p:grpSp>
        <p:nvGrpSpPr>
          <p:cNvPr id="79" name="Group 79"/>
          <p:cNvGrpSpPr/>
          <p:nvPr/>
        </p:nvGrpSpPr>
        <p:grpSpPr>
          <a:xfrm>
            <a:off x="14215914" y="2211770"/>
            <a:ext cx="327829" cy="327829"/>
            <a:chOff x="0" y="0"/>
            <a:chExt cx="6350000" cy="6350000"/>
          </a:xfrm>
        </p:grpSpPr>
        <p:sp>
          <p:nvSpPr>
            <p:cNvPr id="80" name="Freeform 8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ED25A"/>
            </a:solidFill>
          </p:spPr>
          <p:txBody>
            <a:bodyPr/>
            <a:lstStyle/>
            <a:p>
              <a:endParaRPr lang="nl-NL"/>
            </a:p>
          </p:txBody>
        </p:sp>
      </p:grpSp>
      <p:grpSp>
        <p:nvGrpSpPr>
          <p:cNvPr id="81" name="Group 81"/>
          <p:cNvGrpSpPr/>
          <p:nvPr/>
        </p:nvGrpSpPr>
        <p:grpSpPr>
          <a:xfrm>
            <a:off x="14686618" y="2211770"/>
            <a:ext cx="327829" cy="327829"/>
            <a:chOff x="0" y="0"/>
            <a:chExt cx="6350000" cy="6350000"/>
          </a:xfrm>
        </p:grpSpPr>
        <p:sp>
          <p:nvSpPr>
            <p:cNvPr id="82" name="Freeform 8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ED25A"/>
            </a:solidFill>
          </p:spPr>
          <p:txBody>
            <a:bodyPr/>
            <a:lstStyle/>
            <a:p>
              <a:endParaRPr lang="nl-NL"/>
            </a:p>
          </p:txBody>
        </p:sp>
      </p:grpSp>
      <p:grpSp>
        <p:nvGrpSpPr>
          <p:cNvPr id="83" name="Group 83"/>
          <p:cNvGrpSpPr/>
          <p:nvPr/>
        </p:nvGrpSpPr>
        <p:grpSpPr>
          <a:xfrm>
            <a:off x="15157322" y="2237616"/>
            <a:ext cx="327829" cy="327829"/>
            <a:chOff x="0" y="0"/>
            <a:chExt cx="6350000" cy="6350000"/>
          </a:xfrm>
        </p:grpSpPr>
        <p:sp>
          <p:nvSpPr>
            <p:cNvPr id="84" name="Freeform 8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ED25A"/>
            </a:solidFill>
          </p:spPr>
          <p:txBody>
            <a:bodyPr/>
            <a:lstStyle/>
            <a:p>
              <a:endParaRPr lang="nl-NL"/>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09659" y="356939"/>
            <a:ext cx="11416672" cy="10290984"/>
            <a:chOff x="0" y="0"/>
            <a:chExt cx="3758799" cy="3388180"/>
          </a:xfrm>
        </p:grpSpPr>
        <p:sp>
          <p:nvSpPr>
            <p:cNvPr id="3" name="Freeform 3"/>
            <p:cNvSpPr/>
            <p:nvPr/>
          </p:nvSpPr>
          <p:spPr>
            <a:xfrm>
              <a:off x="12700" y="12700"/>
              <a:ext cx="3691489" cy="3319600"/>
            </a:xfrm>
            <a:custGeom>
              <a:avLst/>
              <a:gdLst/>
              <a:ahLst/>
              <a:cxnLst/>
              <a:rect l="l" t="t" r="r" b="b"/>
              <a:pathLst>
                <a:path w="3691489" h="3319600">
                  <a:moveTo>
                    <a:pt x="43180" y="3319600"/>
                  </a:moveTo>
                  <a:lnTo>
                    <a:pt x="3648309" y="3319600"/>
                  </a:lnTo>
                  <a:cubicBezTo>
                    <a:pt x="3672439" y="3319600"/>
                    <a:pt x="3691489" y="3300550"/>
                    <a:pt x="3691489" y="3276420"/>
                  </a:cubicBezTo>
                  <a:lnTo>
                    <a:pt x="3691489" y="43180"/>
                  </a:lnTo>
                  <a:cubicBezTo>
                    <a:pt x="3691489" y="19050"/>
                    <a:pt x="3672439" y="0"/>
                    <a:pt x="3648309" y="0"/>
                  </a:cubicBezTo>
                  <a:lnTo>
                    <a:pt x="43180" y="0"/>
                  </a:lnTo>
                  <a:cubicBezTo>
                    <a:pt x="19050" y="0"/>
                    <a:pt x="0" y="19050"/>
                    <a:pt x="0" y="43180"/>
                  </a:cubicBezTo>
                  <a:lnTo>
                    <a:pt x="0" y="3276420"/>
                  </a:lnTo>
                  <a:cubicBezTo>
                    <a:pt x="0" y="3300550"/>
                    <a:pt x="19050" y="3319600"/>
                    <a:pt x="43180" y="3319600"/>
                  </a:cubicBezTo>
                  <a:close/>
                </a:path>
              </a:pathLst>
            </a:custGeom>
            <a:solidFill>
              <a:srgbClr val="573078"/>
            </a:solidFill>
          </p:spPr>
          <p:txBody>
            <a:bodyPr/>
            <a:lstStyle/>
            <a:p>
              <a:endParaRPr lang="nl-NL"/>
            </a:p>
          </p:txBody>
        </p:sp>
        <p:sp>
          <p:nvSpPr>
            <p:cNvPr id="4" name="Freeform 4"/>
            <p:cNvSpPr/>
            <p:nvPr/>
          </p:nvSpPr>
          <p:spPr>
            <a:xfrm>
              <a:off x="0" y="0"/>
              <a:ext cx="3758799" cy="3388180"/>
            </a:xfrm>
            <a:custGeom>
              <a:avLst/>
              <a:gdLst/>
              <a:ahLst/>
              <a:cxnLst/>
              <a:rect l="l" t="t" r="r" b="b"/>
              <a:pathLst>
                <a:path w="3758799" h="3388180">
                  <a:moveTo>
                    <a:pt x="3715619" y="44450"/>
                  </a:moveTo>
                  <a:cubicBezTo>
                    <a:pt x="3710539" y="19050"/>
                    <a:pt x="3687679" y="0"/>
                    <a:pt x="3661009" y="0"/>
                  </a:cubicBezTo>
                  <a:lnTo>
                    <a:pt x="55880" y="0"/>
                  </a:lnTo>
                  <a:cubicBezTo>
                    <a:pt x="25400" y="0"/>
                    <a:pt x="0" y="25400"/>
                    <a:pt x="0" y="55880"/>
                  </a:cubicBezTo>
                  <a:lnTo>
                    <a:pt x="0" y="3289120"/>
                  </a:lnTo>
                  <a:cubicBezTo>
                    <a:pt x="0" y="3315790"/>
                    <a:pt x="17780" y="3337380"/>
                    <a:pt x="43180" y="3343730"/>
                  </a:cubicBezTo>
                  <a:cubicBezTo>
                    <a:pt x="48260" y="3369130"/>
                    <a:pt x="71120" y="3388180"/>
                    <a:pt x="97790" y="3388180"/>
                  </a:cubicBezTo>
                  <a:lnTo>
                    <a:pt x="3702919" y="3388180"/>
                  </a:lnTo>
                  <a:cubicBezTo>
                    <a:pt x="3733399" y="3388180"/>
                    <a:pt x="3758799" y="3362780"/>
                    <a:pt x="3758799" y="3332300"/>
                  </a:cubicBezTo>
                  <a:lnTo>
                    <a:pt x="3758799" y="99060"/>
                  </a:lnTo>
                  <a:cubicBezTo>
                    <a:pt x="3758799" y="72390"/>
                    <a:pt x="3741019" y="50800"/>
                    <a:pt x="3715619" y="44450"/>
                  </a:cubicBezTo>
                  <a:close/>
                  <a:moveTo>
                    <a:pt x="12700" y="3289120"/>
                  </a:moveTo>
                  <a:lnTo>
                    <a:pt x="12700" y="55880"/>
                  </a:lnTo>
                  <a:cubicBezTo>
                    <a:pt x="12700" y="31750"/>
                    <a:pt x="31750" y="12700"/>
                    <a:pt x="55880" y="12700"/>
                  </a:cubicBezTo>
                  <a:lnTo>
                    <a:pt x="3661009" y="12700"/>
                  </a:lnTo>
                  <a:cubicBezTo>
                    <a:pt x="3685139" y="12700"/>
                    <a:pt x="3704189" y="31750"/>
                    <a:pt x="3704189" y="55880"/>
                  </a:cubicBezTo>
                  <a:lnTo>
                    <a:pt x="3704189" y="3289120"/>
                  </a:lnTo>
                  <a:cubicBezTo>
                    <a:pt x="3704189" y="3313250"/>
                    <a:pt x="3685139" y="3332300"/>
                    <a:pt x="3661009" y="3332300"/>
                  </a:cubicBezTo>
                  <a:lnTo>
                    <a:pt x="55880" y="3332300"/>
                  </a:lnTo>
                  <a:cubicBezTo>
                    <a:pt x="31750" y="3332300"/>
                    <a:pt x="12700" y="3313250"/>
                    <a:pt x="12700" y="3289120"/>
                  </a:cubicBezTo>
                  <a:close/>
                </a:path>
              </a:pathLst>
            </a:custGeom>
            <a:solidFill>
              <a:srgbClr val="000000"/>
            </a:solidFill>
          </p:spPr>
          <p:txBody>
            <a:bodyPr/>
            <a:lstStyle/>
            <a:p>
              <a:endParaRPr lang="nl-NL"/>
            </a:p>
          </p:txBody>
        </p:sp>
      </p:grpSp>
      <p:grpSp>
        <p:nvGrpSpPr>
          <p:cNvPr id="5" name="Group 5"/>
          <p:cNvGrpSpPr/>
          <p:nvPr/>
        </p:nvGrpSpPr>
        <p:grpSpPr>
          <a:xfrm>
            <a:off x="543281" y="1357366"/>
            <a:ext cx="10810079" cy="9390961"/>
            <a:chOff x="0" y="0"/>
            <a:chExt cx="2847099" cy="2473340"/>
          </a:xfrm>
        </p:grpSpPr>
        <p:sp>
          <p:nvSpPr>
            <p:cNvPr id="6" name="Freeform 6"/>
            <p:cNvSpPr/>
            <p:nvPr/>
          </p:nvSpPr>
          <p:spPr>
            <a:xfrm>
              <a:off x="0" y="0"/>
              <a:ext cx="2847099" cy="2473340"/>
            </a:xfrm>
            <a:custGeom>
              <a:avLst/>
              <a:gdLst/>
              <a:ahLst/>
              <a:cxnLst/>
              <a:rect l="l" t="t" r="r" b="b"/>
              <a:pathLst>
                <a:path w="2847099" h="2473340">
                  <a:moveTo>
                    <a:pt x="14324" y="0"/>
                  </a:moveTo>
                  <a:lnTo>
                    <a:pt x="2832776" y="0"/>
                  </a:lnTo>
                  <a:cubicBezTo>
                    <a:pt x="2840686" y="0"/>
                    <a:pt x="2847099" y="6413"/>
                    <a:pt x="2847099" y="14324"/>
                  </a:cubicBezTo>
                  <a:lnTo>
                    <a:pt x="2847099" y="2459016"/>
                  </a:lnTo>
                  <a:cubicBezTo>
                    <a:pt x="2847099" y="2466927"/>
                    <a:pt x="2840686" y="2473340"/>
                    <a:pt x="2832776" y="2473340"/>
                  </a:cubicBezTo>
                  <a:lnTo>
                    <a:pt x="14324" y="2473340"/>
                  </a:lnTo>
                  <a:cubicBezTo>
                    <a:pt x="6413" y="2473340"/>
                    <a:pt x="0" y="2466927"/>
                    <a:pt x="0" y="2459016"/>
                  </a:cubicBezTo>
                  <a:lnTo>
                    <a:pt x="0" y="14324"/>
                  </a:lnTo>
                  <a:cubicBezTo>
                    <a:pt x="0" y="6413"/>
                    <a:pt x="6413" y="0"/>
                    <a:pt x="14324" y="0"/>
                  </a:cubicBezTo>
                  <a:close/>
                </a:path>
              </a:pathLst>
            </a:custGeom>
            <a:solidFill>
              <a:srgbClr val="FFFFFF"/>
            </a:solidFill>
            <a:ln w="28575" cap="sq">
              <a:solidFill>
                <a:srgbClr val="000000"/>
              </a:solidFill>
              <a:prstDash val="solid"/>
              <a:miter/>
            </a:ln>
          </p:spPr>
          <p:txBody>
            <a:bodyPr/>
            <a:lstStyle/>
            <a:p>
              <a:endParaRPr lang="nl-NL"/>
            </a:p>
          </p:txBody>
        </p:sp>
        <p:sp>
          <p:nvSpPr>
            <p:cNvPr id="7" name="TextBox 7"/>
            <p:cNvSpPr txBox="1"/>
            <p:nvPr/>
          </p:nvSpPr>
          <p:spPr>
            <a:xfrm>
              <a:off x="0" y="-19050"/>
              <a:ext cx="2847099" cy="2492390"/>
            </a:xfrm>
            <a:prstGeom prst="rect">
              <a:avLst/>
            </a:prstGeom>
          </p:spPr>
          <p:txBody>
            <a:bodyPr lIns="50800" tIns="50800" rIns="50800" bIns="50800" rtlCol="0" anchor="ctr"/>
            <a:lstStyle/>
            <a:p>
              <a:pPr algn="ctr">
                <a:lnSpc>
                  <a:spcPts val="2683"/>
                </a:lnSpc>
              </a:pPr>
              <a:endParaRPr/>
            </a:p>
          </p:txBody>
        </p:sp>
      </p:grpSp>
      <p:grpSp>
        <p:nvGrpSpPr>
          <p:cNvPr id="8" name="Group 8"/>
          <p:cNvGrpSpPr/>
          <p:nvPr/>
        </p:nvGrpSpPr>
        <p:grpSpPr>
          <a:xfrm>
            <a:off x="726352" y="703269"/>
            <a:ext cx="379520" cy="379520"/>
            <a:chOff x="0" y="0"/>
            <a:chExt cx="506027" cy="506027"/>
          </a:xfrm>
        </p:grpSpPr>
        <p:grpSp>
          <p:nvGrpSpPr>
            <p:cNvPr id="9" name="Group 9"/>
            <p:cNvGrpSpPr/>
            <p:nvPr/>
          </p:nvGrpSpPr>
          <p:grpSpPr>
            <a:xfrm>
              <a:off x="0" y="0"/>
              <a:ext cx="506027" cy="506027"/>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txBody>
              <a:bodyPr/>
              <a:lstStyle/>
              <a:p>
                <a:endParaRPr lang="nl-NL"/>
              </a:p>
            </p:txBody>
          </p:sp>
        </p:grpSp>
        <p:grpSp>
          <p:nvGrpSpPr>
            <p:cNvPr id="11" name="Group 11"/>
            <p:cNvGrpSpPr/>
            <p:nvPr/>
          </p:nvGrpSpPr>
          <p:grpSpPr>
            <a:xfrm>
              <a:off x="34461" y="34461"/>
              <a:ext cx="437105" cy="437105"/>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8F4EB"/>
              </a:solidFill>
            </p:spPr>
            <p:txBody>
              <a:bodyPr/>
              <a:lstStyle/>
              <a:p>
                <a:endParaRPr lang="nl-NL"/>
              </a:p>
            </p:txBody>
          </p:sp>
        </p:grpSp>
      </p:grpSp>
      <p:grpSp>
        <p:nvGrpSpPr>
          <p:cNvPr id="13" name="Group 13"/>
          <p:cNvGrpSpPr/>
          <p:nvPr/>
        </p:nvGrpSpPr>
        <p:grpSpPr>
          <a:xfrm>
            <a:off x="1246719" y="703269"/>
            <a:ext cx="379520" cy="379520"/>
            <a:chOff x="0" y="0"/>
            <a:chExt cx="506027" cy="506027"/>
          </a:xfrm>
        </p:grpSpPr>
        <p:grpSp>
          <p:nvGrpSpPr>
            <p:cNvPr id="14" name="Group 14"/>
            <p:cNvGrpSpPr/>
            <p:nvPr/>
          </p:nvGrpSpPr>
          <p:grpSpPr>
            <a:xfrm>
              <a:off x="0" y="0"/>
              <a:ext cx="506027" cy="506027"/>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txBody>
              <a:bodyPr/>
              <a:lstStyle/>
              <a:p>
                <a:endParaRPr lang="nl-NL"/>
              </a:p>
            </p:txBody>
          </p:sp>
        </p:grpSp>
        <p:grpSp>
          <p:nvGrpSpPr>
            <p:cNvPr id="16" name="Group 16"/>
            <p:cNvGrpSpPr/>
            <p:nvPr/>
          </p:nvGrpSpPr>
          <p:grpSpPr>
            <a:xfrm>
              <a:off x="34461" y="34461"/>
              <a:ext cx="437105" cy="437105"/>
              <a:chOff x="0" y="0"/>
              <a:chExt cx="6350000" cy="6350000"/>
            </a:xfrm>
          </p:grpSpPr>
          <p:sp>
            <p:nvSpPr>
              <p:cNvPr id="17" name="Freeform 1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8F4EB"/>
              </a:solidFill>
            </p:spPr>
            <p:txBody>
              <a:bodyPr/>
              <a:lstStyle/>
              <a:p>
                <a:endParaRPr lang="nl-NL"/>
              </a:p>
            </p:txBody>
          </p:sp>
        </p:grpSp>
      </p:grpSp>
      <p:grpSp>
        <p:nvGrpSpPr>
          <p:cNvPr id="18" name="Group 18"/>
          <p:cNvGrpSpPr/>
          <p:nvPr/>
        </p:nvGrpSpPr>
        <p:grpSpPr>
          <a:xfrm>
            <a:off x="1767087" y="703269"/>
            <a:ext cx="379520" cy="379520"/>
            <a:chOff x="0" y="0"/>
            <a:chExt cx="506027" cy="506027"/>
          </a:xfrm>
        </p:grpSpPr>
        <p:grpSp>
          <p:nvGrpSpPr>
            <p:cNvPr id="19" name="Group 19"/>
            <p:cNvGrpSpPr/>
            <p:nvPr/>
          </p:nvGrpSpPr>
          <p:grpSpPr>
            <a:xfrm>
              <a:off x="0" y="0"/>
              <a:ext cx="506027" cy="506027"/>
              <a:chOff x="0" y="0"/>
              <a:chExt cx="6350000" cy="6350000"/>
            </a:xfrm>
          </p:grpSpPr>
          <p:sp>
            <p:nvSpPr>
              <p:cNvPr id="20" name="Freeform 2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txBody>
              <a:bodyPr/>
              <a:lstStyle/>
              <a:p>
                <a:endParaRPr lang="nl-NL"/>
              </a:p>
            </p:txBody>
          </p:sp>
        </p:grpSp>
        <p:grpSp>
          <p:nvGrpSpPr>
            <p:cNvPr id="21" name="Group 21"/>
            <p:cNvGrpSpPr/>
            <p:nvPr/>
          </p:nvGrpSpPr>
          <p:grpSpPr>
            <a:xfrm>
              <a:off x="34461" y="34461"/>
              <a:ext cx="437105" cy="437105"/>
              <a:chOff x="0" y="0"/>
              <a:chExt cx="6350000" cy="6350000"/>
            </a:xfrm>
          </p:grpSpPr>
          <p:sp>
            <p:nvSpPr>
              <p:cNvPr id="22" name="Freeform 2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8F4EB"/>
              </a:solidFill>
            </p:spPr>
            <p:txBody>
              <a:bodyPr/>
              <a:lstStyle/>
              <a:p>
                <a:endParaRPr lang="nl-NL"/>
              </a:p>
            </p:txBody>
          </p:sp>
        </p:grpSp>
      </p:grpSp>
      <p:sp>
        <p:nvSpPr>
          <p:cNvPr id="23" name="Freeform 23"/>
          <p:cNvSpPr/>
          <p:nvPr/>
        </p:nvSpPr>
        <p:spPr>
          <a:xfrm>
            <a:off x="10335726" y="2829053"/>
            <a:ext cx="7642615" cy="7559241"/>
          </a:xfrm>
          <a:custGeom>
            <a:avLst/>
            <a:gdLst/>
            <a:ahLst/>
            <a:cxnLst/>
            <a:rect l="l" t="t" r="r" b="b"/>
            <a:pathLst>
              <a:path w="7642615" h="7559241">
                <a:moveTo>
                  <a:pt x="0" y="0"/>
                </a:moveTo>
                <a:lnTo>
                  <a:pt x="7642615" y="0"/>
                </a:lnTo>
                <a:lnTo>
                  <a:pt x="7642615" y="7559242"/>
                </a:lnTo>
                <a:lnTo>
                  <a:pt x="0" y="75592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grpSp>
        <p:nvGrpSpPr>
          <p:cNvPr id="24" name="Group 24"/>
          <p:cNvGrpSpPr/>
          <p:nvPr/>
        </p:nvGrpSpPr>
        <p:grpSpPr>
          <a:xfrm>
            <a:off x="1830635" y="2008528"/>
            <a:ext cx="8235371" cy="1821847"/>
            <a:chOff x="0" y="0"/>
            <a:chExt cx="10980494" cy="2429130"/>
          </a:xfrm>
        </p:grpSpPr>
        <p:grpSp>
          <p:nvGrpSpPr>
            <p:cNvPr id="25" name="Group 25"/>
            <p:cNvGrpSpPr/>
            <p:nvPr/>
          </p:nvGrpSpPr>
          <p:grpSpPr>
            <a:xfrm>
              <a:off x="0" y="0"/>
              <a:ext cx="10980494" cy="2429130"/>
              <a:chOff x="0" y="0"/>
              <a:chExt cx="2711395" cy="599821"/>
            </a:xfrm>
          </p:grpSpPr>
          <p:sp>
            <p:nvSpPr>
              <p:cNvPr id="26" name="Freeform 26"/>
              <p:cNvSpPr/>
              <p:nvPr/>
            </p:nvSpPr>
            <p:spPr>
              <a:xfrm>
                <a:off x="12700" y="12700"/>
                <a:ext cx="2644085" cy="531241"/>
              </a:xfrm>
              <a:custGeom>
                <a:avLst/>
                <a:gdLst/>
                <a:ahLst/>
                <a:cxnLst/>
                <a:rect l="l" t="t" r="r" b="b"/>
                <a:pathLst>
                  <a:path w="2644085" h="531241">
                    <a:moveTo>
                      <a:pt x="43180" y="531241"/>
                    </a:moveTo>
                    <a:lnTo>
                      <a:pt x="2600905" y="531241"/>
                    </a:lnTo>
                    <a:cubicBezTo>
                      <a:pt x="2625035" y="531241"/>
                      <a:pt x="2644085" y="512191"/>
                      <a:pt x="2644085" y="488061"/>
                    </a:cubicBezTo>
                    <a:lnTo>
                      <a:pt x="2644085" y="43180"/>
                    </a:lnTo>
                    <a:cubicBezTo>
                      <a:pt x="2644085" y="19050"/>
                      <a:pt x="2625035" y="0"/>
                      <a:pt x="2600905" y="0"/>
                    </a:cubicBezTo>
                    <a:lnTo>
                      <a:pt x="43180" y="0"/>
                    </a:lnTo>
                    <a:cubicBezTo>
                      <a:pt x="19050" y="0"/>
                      <a:pt x="0" y="19050"/>
                      <a:pt x="0" y="43180"/>
                    </a:cubicBezTo>
                    <a:lnTo>
                      <a:pt x="0" y="488061"/>
                    </a:lnTo>
                    <a:cubicBezTo>
                      <a:pt x="0" y="512191"/>
                      <a:pt x="19050" y="531241"/>
                      <a:pt x="43180" y="531241"/>
                    </a:cubicBezTo>
                    <a:close/>
                  </a:path>
                </a:pathLst>
              </a:custGeom>
              <a:solidFill>
                <a:srgbClr val="FED25A"/>
              </a:solidFill>
            </p:spPr>
            <p:txBody>
              <a:bodyPr/>
              <a:lstStyle/>
              <a:p>
                <a:endParaRPr lang="nl-NL"/>
              </a:p>
            </p:txBody>
          </p:sp>
          <p:sp>
            <p:nvSpPr>
              <p:cNvPr id="27" name="Freeform 27"/>
              <p:cNvSpPr/>
              <p:nvPr/>
            </p:nvSpPr>
            <p:spPr>
              <a:xfrm>
                <a:off x="0" y="0"/>
                <a:ext cx="2711395" cy="599821"/>
              </a:xfrm>
              <a:custGeom>
                <a:avLst/>
                <a:gdLst/>
                <a:ahLst/>
                <a:cxnLst/>
                <a:rect l="l" t="t" r="r" b="b"/>
                <a:pathLst>
                  <a:path w="2711395" h="599821">
                    <a:moveTo>
                      <a:pt x="2668215" y="44450"/>
                    </a:moveTo>
                    <a:cubicBezTo>
                      <a:pt x="2663135" y="19050"/>
                      <a:pt x="2640275" y="0"/>
                      <a:pt x="2613605" y="0"/>
                    </a:cubicBezTo>
                    <a:lnTo>
                      <a:pt x="55880" y="0"/>
                    </a:lnTo>
                    <a:cubicBezTo>
                      <a:pt x="25400" y="0"/>
                      <a:pt x="0" y="25400"/>
                      <a:pt x="0" y="55880"/>
                    </a:cubicBezTo>
                    <a:lnTo>
                      <a:pt x="0" y="500761"/>
                    </a:lnTo>
                    <a:cubicBezTo>
                      <a:pt x="0" y="527431"/>
                      <a:pt x="17780" y="549021"/>
                      <a:pt x="43180" y="555371"/>
                    </a:cubicBezTo>
                    <a:cubicBezTo>
                      <a:pt x="48260" y="580771"/>
                      <a:pt x="71120" y="599821"/>
                      <a:pt x="97790" y="599821"/>
                    </a:cubicBezTo>
                    <a:lnTo>
                      <a:pt x="2655515" y="599821"/>
                    </a:lnTo>
                    <a:cubicBezTo>
                      <a:pt x="2685995" y="599821"/>
                      <a:pt x="2711395" y="574421"/>
                      <a:pt x="2711395" y="543941"/>
                    </a:cubicBezTo>
                    <a:lnTo>
                      <a:pt x="2711395" y="99060"/>
                    </a:lnTo>
                    <a:cubicBezTo>
                      <a:pt x="2711395" y="72390"/>
                      <a:pt x="2693615" y="50800"/>
                      <a:pt x="2668215" y="44450"/>
                    </a:cubicBezTo>
                    <a:close/>
                    <a:moveTo>
                      <a:pt x="12700" y="500761"/>
                    </a:moveTo>
                    <a:lnTo>
                      <a:pt x="12700" y="55880"/>
                    </a:lnTo>
                    <a:cubicBezTo>
                      <a:pt x="12700" y="31750"/>
                      <a:pt x="31750" y="12700"/>
                      <a:pt x="55880" y="12700"/>
                    </a:cubicBezTo>
                    <a:lnTo>
                      <a:pt x="2613605" y="12700"/>
                    </a:lnTo>
                    <a:cubicBezTo>
                      <a:pt x="2637735" y="12700"/>
                      <a:pt x="2656785" y="31750"/>
                      <a:pt x="2656785" y="55880"/>
                    </a:cubicBezTo>
                    <a:lnTo>
                      <a:pt x="2656785" y="500761"/>
                    </a:lnTo>
                    <a:cubicBezTo>
                      <a:pt x="2656785" y="524891"/>
                      <a:pt x="2637735" y="543941"/>
                      <a:pt x="2613605" y="543941"/>
                    </a:cubicBezTo>
                    <a:lnTo>
                      <a:pt x="55880" y="543941"/>
                    </a:lnTo>
                    <a:cubicBezTo>
                      <a:pt x="31750" y="543941"/>
                      <a:pt x="12700" y="524891"/>
                      <a:pt x="12700" y="500761"/>
                    </a:cubicBezTo>
                    <a:close/>
                  </a:path>
                </a:pathLst>
              </a:custGeom>
              <a:solidFill>
                <a:srgbClr val="000000"/>
              </a:solidFill>
            </p:spPr>
            <p:txBody>
              <a:bodyPr/>
              <a:lstStyle/>
              <a:p>
                <a:endParaRPr lang="nl-NL"/>
              </a:p>
            </p:txBody>
          </p:sp>
        </p:grpSp>
        <p:sp>
          <p:nvSpPr>
            <p:cNvPr id="28" name="TextBox 28"/>
            <p:cNvSpPr txBox="1"/>
            <p:nvPr/>
          </p:nvSpPr>
          <p:spPr>
            <a:xfrm>
              <a:off x="548697" y="488300"/>
              <a:ext cx="9766268" cy="715644"/>
            </a:xfrm>
            <a:prstGeom prst="rect">
              <a:avLst/>
            </a:prstGeom>
          </p:spPr>
          <p:txBody>
            <a:bodyPr lIns="0" tIns="0" rIns="0" bIns="0" rtlCol="0" anchor="t">
              <a:spAutoFit/>
            </a:bodyPr>
            <a:lstStyle/>
            <a:p>
              <a:pPr marL="0" lvl="1" indent="0" algn="ctr">
                <a:lnSpc>
                  <a:spcPts val="4290"/>
                </a:lnSpc>
              </a:pPr>
              <a:r>
                <a:rPr lang="en-US" sz="3300">
                  <a:solidFill>
                    <a:srgbClr val="000000"/>
                  </a:solidFill>
                  <a:latin typeface="Bubblebody Neue Bold"/>
                </a:rPr>
                <a:t>Stel uw vragen</a:t>
              </a:r>
            </a:p>
          </p:txBody>
        </p:sp>
        <p:sp>
          <p:nvSpPr>
            <p:cNvPr id="29" name="TextBox 29"/>
            <p:cNvSpPr txBox="1"/>
            <p:nvPr/>
          </p:nvSpPr>
          <p:spPr>
            <a:xfrm>
              <a:off x="548697" y="1222994"/>
              <a:ext cx="9766268" cy="464396"/>
            </a:xfrm>
            <a:prstGeom prst="rect">
              <a:avLst/>
            </a:prstGeom>
          </p:spPr>
          <p:txBody>
            <a:bodyPr lIns="0" tIns="0" rIns="0" bIns="0" rtlCol="0" anchor="t">
              <a:spAutoFit/>
            </a:bodyPr>
            <a:lstStyle/>
            <a:p>
              <a:pPr marL="0" lvl="1" indent="0" algn="ctr">
                <a:lnSpc>
                  <a:spcPts val="2860"/>
                </a:lnSpc>
              </a:pPr>
              <a:r>
                <a:rPr lang="en-US" sz="2200">
                  <a:solidFill>
                    <a:srgbClr val="000000"/>
                  </a:solidFill>
                  <a:latin typeface="Nunito"/>
                </a:rPr>
                <a:t>Impact, Kwaliteit, Verankering</a:t>
              </a:r>
            </a:p>
          </p:txBody>
        </p:sp>
      </p:grpSp>
      <p:sp>
        <p:nvSpPr>
          <p:cNvPr id="30" name="Freeform 30"/>
          <p:cNvSpPr/>
          <p:nvPr/>
        </p:nvSpPr>
        <p:spPr>
          <a:xfrm>
            <a:off x="15414424" y="141360"/>
            <a:ext cx="2058123" cy="823248"/>
          </a:xfrm>
          <a:custGeom>
            <a:avLst/>
            <a:gdLst/>
            <a:ahLst/>
            <a:cxnLst/>
            <a:rect l="l" t="t" r="r" b="b"/>
            <a:pathLst>
              <a:path w="2058123" h="823248">
                <a:moveTo>
                  <a:pt x="0" y="0"/>
                </a:moveTo>
                <a:lnTo>
                  <a:pt x="2058123" y="0"/>
                </a:lnTo>
                <a:lnTo>
                  <a:pt x="2058123" y="823248"/>
                </a:lnTo>
                <a:lnTo>
                  <a:pt x="0" y="823248"/>
                </a:lnTo>
                <a:lnTo>
                  <a:pt x="0" y="0"/>
                </a:lnTo>
                <a:close/>
              </a:path>
            </a:pathLst>
          </a:custGeom>
          <a:blipFill>
            <a:blip r:embed="rId4"/>
            <a:stretch>
              <a:fillRect/>
            </a:stretch>
          </a:blipFill>
        </p:spPr>
        <p:txBody>
          <a:bodyPr/>
          <a:lstStyle/>
          <a:p>
            <a:endParaRPr lang="nl-NL"/>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1869756"/>
            <a:ext cx="15590520" cy="858897"/>
          </a:xfrm>
          <a:prstGeom prst="rect">
            <a:avLst/>
          </a:prstGeom>
        </p:spPr>
        <p:txBody>
          <a:bodyPr lIns="0" tIns="0" rIns="0" bIns="0" rtlCol="0" anchor="t">
            <a:spAutoFit/>
          </a:bodyPr>
          <a:lstStyle/>
          <a:p>
            <a:pPr algn="l">
              <a:lnSpc>
                <a:spcPts val="4860"/>
              </a:lnSpc>
            </a:pPr>
            <a:r>
              <a:rPr lang="en-US" sz="4500">
                <a:solidFill>
                  <a:srgbClr val="34B5B3"/>
                </a:solidFill>
                <a:latin typeface="Arimo Bold"/>
              </a:rPr>
              <a:t>Vervolg</a:t>
            </a:r>
          </a:p>
        </p:txBody>
      </p:sp>
      <p:sp>
        <p:nvSpPr>
          <p:cNvPr id="3" name="TextBox 3"/>
          <p:cNvSpPr txBox="1"/>
          <p:nvPr/>
        </p:nvSpPr>
        <p:spPr>
          <a:xfrm>
            <a:off x="1348740" y="3018164"/>
            <a:ext cx="15590520" cy="2965323"/>
          </a:xfrm>
          <a:prstGeom prst="rect">
            <a:avLst/>
          </a:prstGeom>
        </p:spPr>
        <p:txBody>
          <a:bodyPr lIns="0" tIns="0" rIns="0" bIns="0" rtlCol="0" anchor="t">
            <a:spAutoFit/>
          </a:bodyPr>
          <a:lstStyle/>
          <a:p>
            <a:pPr marL="488632" lvl="1" indent="-244316" algn="l">
              <a:lnSpc>
                <a:spcPts val="2916"/>
              </a:lnSpc>
              <a:buFont typeface="Arial"/>
              <a:buChar char="•"/>
            </a:pPr>
            <a:r>
              <a:rPr lang="en-US" sz="2700" spc="25">
                <a:solidFill>
                  <a:srgbClr val="000000"/>
                </a:solidFill>
                <a:latin typeface="Calibri"/>
              </a:rPr>
              <a:t>We hebben een aantal goede voorbeelden van onderdelen van de aanvraag en die zenden we toe</a:t>
            </a:r>
          </a:p>
          <a:p>
            <a:pPr marL="488632" lvl="1" indent="-244316" algn="l">
              <a:lnSpc>
                <a:spcPts val="2916"/>
              </a:lnSpc>
              <a:buFont typeface="Arial"/>
              <a:buChar char="•"/>
            </a:pPr>
            <a:r>
              <a:rPr lang="en-US" sz="2700" spc="25">
                <a:solidFill>
                  <a:srgbClr val="000000"/>
                </a:solidFill>
                <a:latin typeface="Calibri"/>
              </a:rPr>
              <a:t>Elke donderdag 9.00 - 10.00 u starten we boostsessies met sprekers</a:t>
            </a:r>
          </a:p>
          <a:p>
            <a:pPr marL="488632" lvl="1" indent="-244316" algn="l">
              <a:lnSpc>
                <a:spcPts val="2916"/>
              </a:lnSpc>
              <a:buFont typeface="Arial"/>
              <a:buChar char="•"/>
            </a:pPr>
            <a:r>
              <a:rPr lang="en-US" sz="2700" spc="25">
                <a:solidFill>
                  <a:srgbClr val="000000"/>
                </a:solidFill>
                <a:latin typeface="Calibri"/>
              </a:rPr>
              <a:t>Laat in de chat jouw wensen voor vervolgactiviteiten en –bijeenkomsten achter</a:t>
            </a:r>
          </a:p>
          <a:p>
            <a:pPr marL="488632" lvl="1" indent="-244316" algn="l">
              <a:lnSpc>
                <a:spcPts val="2916"/>
              </a:lnSpc>
              <a:buFont typeface="Arial"/>
              <a:buChar char="•"/>
            </a:pPr>
            <a:r>
              <a:rPr lang="en-US" sz="2700" spc="25">
                <a:solidFill>
                  <a:srgbClr val="000000"/>
                </a:solidFill>
                <a:latin typeface="Calibri"/>
              </a:rPr>
              <a:t>Laat in de chat jouw feedback achter hoe deze bijeenkomst aan je verwachtingen heeft voldaan</a:t>
            </a:r>
          </a:p>
          <a:p>
            <a:pPr marL="488632" lvl="1" indent="-244316" algn="l">
              <a:lnSpc>
                <a:spcPts val="2916"/>
              </a:lnSpc>
            </a:pPr>
            <a:endParaRPr lang="en-US" sz="2700" spc="25">
              <a:solidFill>
                <a:srgbClr val="000000"/>
              </a:solidFill>
              <a:latin typeface="Calibri"/>
            </a:endParaRPr>
          </a:p>
          <a:p>
            <a:pPr marL="488632" lvl="1" indent="-244316" algn="l">
              <a:lnSpc>
                <a:spcPts val="2916"/>
              </a:lnSpc>
            </a:pPr>
            <a:endParaRPr lang="en-US" sz="2700" spc="25">
              <a:solidFill>
                <a:srgbClr val="000000"/>
              </a:solidFill>
              <a:latin typeface="Calibri"/>
            </a:endParaRPr>
          </a:p>
          <a:p>
            <a:pPr marL="488632" lvl="1" indent="-244316" algn="l">
              <a:lnSpc>
                <a:spcPts val="2916"/>
              </a:lnSpc>
            </a:pPr>
            <a:endParaRPr lang="en-US" sz="2700" spc="25">
              <a:solidFill>
                <a:srgbClr val="000000"/>
              </a:solidFill>
              <a:latin typeface="Calibri"/>
            </a:endParaRPr>
          </a:p>
          <a:p>
            <a:pPr marL="488632" lvl="1" indent="-244316" algn="l">
              <a:lnSpc>
                <a:spcPts val="2916"/>
              </a:lnSpc>
            </a:pPr>
            <a:endParaRPr lang="en-US" sz="2700" spc="25">
              <a:solidFill>
                <a:srgbClr val="000000"/>
              </a:solidFill>
              <a:latin typeface="Calibri"/>
            </a:endParaRPr>
          </a:p>
        </p:txBody>
      </p:sp>
      <p:sp>
        <p:nvSpPr>
          <p:cNvPr id="4" name="Freeform 4"/>
          <p:cNvSpPr/>
          <p:nvPr/>
        </p:nvSpPr>
        <p:spPr>
          <a:xfrm>
            <a:off x="15608462" y="357368"/>
            <a:ext cx="2058123" cy="823248"/>
          </a:xfrm>
          <a:custGeom>
            <a:avLst/>
            <a:gdLst/>
            <a:ahLst/>
            <a:cxnLst/>
            <a:rect l="l" t="t" r="r" b="b"/>
            <a:pathLst>
              <a:path w="2058123" h="823248">
                <a:moveTo>
                  <a:pt x="0" y="0"/>
                </a:moveTo>
                <a:lnTo>
                  <a:pt x="2058122" y="0"/>
                </a:lnTo>
                <a:lnTo>
                  <a:pt x="2058122" y="823248"/>
                </a:lnTo>
                <a:lnTo>
                  <a:pt x="0" y="823248"/>
                </a:lnTo>
                <a:lnTo>
                  <a:pt x="0" y="0"/>
                </a:lnTo>
                <a:close/>
              </a:path>
            </a:pathLst>
          </a:custGeom>
          <a:blipFill>
            <a:blip r:embed="rId2"/>
            <a:stretch>
              <a:fillRect/>
            </a:stretch>
          </a:blipFill>
        </p:spPr>
        <p:txBody>
          <a:bodyPr/>
          <a:lstStyle/>
          <a:p>
            <a:endParaRPr lang="nl-NL"/>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1869756"/>
            <a:ext cx="15590520" cy="858897"/>
          </a:xfrm>
          <a:prstGeom prst="rect">
            <a:avLst/>
          </a:prstGeom>
        </p:spPr>
        <p:txBody>
          <a:bodyPr lIns="0" tIns="0" rIns="0" bIns="0" rtlCol="0" anchor="t">
            <a:spAutoFit/>
          </a:bodyPr>
          <a:lstStyle/>
          <a:p>
            <a:pPr algn="l">
              <a:lnSpc>
                <a:spcPts val="4860"/>
              </a:lnSpc>
            </a:pPr>
            <a:r>
              <a:rPr lang="en-US" sz="4500">
                <a:solidFill>
                  <a:srgbClr val="34B5B3"/>
                </a:solidFill>
                <a:latin typeface="Arimo Bold"/>
              </a:rPr>
              <a:t>Programma</a:t>
            </a:r>
          </a:p>
        </p:txBody>
      </p:sp>
      <p:sp>
        <p:nvSpPr>
          <p:cNvPr id="3" name="TextBox 3"/>
          <p:cNvSpPr txBox="1"/>
          <p:nvPr/>
        </p:nvSpPr>
        <p:spPr>
          <a:xfrm>
            <a:off x="1348740" y="3066673"/>
            <a:ext cx="15590520" cy="2603373"/>
          </a:xfrm>
          <a:prstGeom prst="rect">
            <a:avLst/>
          </a:prstGeom>
        </p:spPr>
        <p:txBody>
          <a:bodyPr lIns="0" tIns="0" rIns="0" bIns="0" rtlCol="0" anchor="t">
            <a:spAutoFit/>
          </a:bodyPr>
          <a:lstStyle/>
          <a:p>
            <a:pPr algn="l">
              <a:lnSpc>
                <a:spcPts val="2916"/>
              </a:lnSpc>
            </a:pPr>
            <a:r>
              <a:rPr lang="en-US" sz="2700" spc="25">
                <a:solidFill>
                  <a:srgbClr val="000000"/>
                </a:solidFill>
                <a:latin typeface="Calibri"/>
              </a:rPr>
              <a:t>09.00 uur  Welkom en inleiding (Maud)</a:t>
            </a:r>
          </a:p>
          <a:p>
            <a:pPr algn="l">
              <a:lnSpc>
                <a:spcPts val="2916"/>
              </a:lnSpc>
            </a:pPr>
            <a:r>
              <a:rPr lang="en-US" sz="2700" spc="25">
                <a:solidFill>
                  <a:srgbClr val="000000"/>
                </a:solidFill>
                <a:latin typeface="Calibri"/>
              </a:rPr>
              <a:t>09.05 uur  Introductie DUS-I Alda Kroneman en Paul Dorsemagen</a:t>
            </a:r>
          </a:p>
          <a:p>
            <a:pPr algn="l">
              <a:lnSpc>
                <a:spcPts val="2916"/>
              </a:lnSpc>
            </a:pPr>
            <a:r>
              <a:rPr lang="en-US" sz="2700" spc="25">
                <a:solidFill>
                  <a:srgbClr val="000000"/>
                </a:solidFill>
                <a:latin typeface="Calibri"/>
              </a:rPr>
              <a:t>09.20 uur  Open space (vragen stellen en beantwoorden) </a:t>
            </a:r>
          </a:p>
          <a:p>
            <a:pPr algn="l">
              <a:lnSpc>
                <a:spcPts val="2916"/>
              </a:lnSpc>
            </a:pPr>
            <a:r>
              <a:rPr lang="en-US" sz="2700" spc="25">
                <a:solidFill>
                  <a:srgbClr val="000000"/>
                </a:solidFill>
                <a:latin typeface="Calibri"/>
              </a:rPr>
              <a:t>09.45 uur  Rondvraag: wat neem je mee?</a:t>
            </a:r>
          </a:p>
          <a:p>
            <a:pPr algn="l">
              <a:lnSpc>
                <a:spcPts val="2916"/>
              </a:lnSpc>
            </a:pPr>
            <a:r>
              <a:rPr lang="en-US" sz="2700" spc="25">
                <a:solidFill>
                  <a:srgbClr val="000000"/>
                </a:solidFill>
                <a:latin typeface="Calibri"/>
              </a:rPr>
              <a:t>09.55 uur  Afsluiting </a:t>
            </a:r>
          </a:p>
          <a:p>
            <a:pPr algn="l">
              <a:lnSpc>
                <a:spcPts val="2916"/>
              </a:lnSpc>
            </a:pPr>
            <a:endParaRPr lang="en-US" sz="2700" spc="25">
              <a:solidFill>
                <a:srgbClr val="000000"/>
              </a:solidFill>
              <a:latin typeface="Calibri"/>
            </a:endParaRPr>
          </a:p>
          <a:p>
            <a:pPr algn="l">
              <a:lnSpc>
                <a:spcPts val="2916"/>
              </a:lnSpc>
            </a:pPr>
            <a:endParaRPr lang="en-US" sz="2700" spc="25">
              <a:solidFill>
                <a:srgbClr val="000000"/>
              </a:solidFill>
              <a:latin typeface="Calibri"/>
            </a:endParaRPr>
          </a:p>
        </p:txBody>
      </p:sp>
      <p:sp>
        <p:nvSpPr>
          <p:cNvPr id="4" name="Freeform 4"/>
          <p:cNvSpPr/>
          <p:nvPr/>
        </p:nvSpPr>
        <p:spPr>
          <a:xfrm>
            <a:off x="15608462" y="357368"/>
            <a:ext cx="2058123" cy="823248"/>
          </a:xfrm>
          <a:custGeom>
            <a:avLst/>
            <a:gdLst/>
            <a:ahLst/>
            <a:cxnLst/>
            <a:rect l="l" t="t" r="r" b="b"/>
            <a:pathLst>
              <a:path w="2058123" h="823248">
                <a:moveTo>
                  <a:pt x="0" y="0"/>
                </a:moveTo>
                <a:lnTo>
                  <a:pt x="2058122" y="0"/>
                </a:lnTo>
                <a:lnTo>
                  <a:pt x="2058122" y="823248"/>
                </a:lnTo>
                <a:lnTo>
                  <a:pt x="0" y="823248"/>
                </a:lnTo>
                <a:lnTo>
                  <a:pt x="0" y="0"/>
                </a:lnTo>
                <a:close/>
              </a:path>
            </a:pathLst>
          </a:custGeom>
          <a:blipFill>
            <a:blip r:embed="rId2"/>
            <a:stretch>
              <a:fillRect/>
            </a:stretch>
          </a:blipFill>
        </p:spPr>
        <p:txBody>
          <a:bodyPr/>
          <a:lstStyle/>
          <a:p>
            <a:endParaRPr lang="nl-NL"/>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1869756"/>
            <a:ext cx="15590520" cy="858897"/>
          </a:xfrm>
          <a:prstGeom prst="rect">
            <a:avLst/>
          </a:prstGeom>
        </p:spPr>
        <p:txBody>
          <a:bodyPr lIns="0" tIns="0" rIns="0" bIns="0" rtlCol="0" anchor="t">
            <a:spAutoFit/>
          </a:bodyPr>
          <a:lstStyle/>
          <a:p>
            <a:pPr algn="l">
              <a:lnSpc>
                <a:spcPts val="4860"/>
              </a:lnSpc>
            </a:pPr>
            <a:r>
              <a:rPr lang="en-US" sz="4500">
                <a:solidFill>
                  <a:srgbClr val="34B5B3"/>
                </a:solidFill>
                <a:latin typeface="Arimo Bold"/>
              </a:rPr>
              <a:t>Praktische zaken</a:t>
            </a:r>
          </a:p>
        </p:txBody>
      </p:sp>
      <p:sp>
        <p:nvSpPr>
          <p:cNvPr id="3" name="TextBox 3"/>
          <p:cNvSpPr txBox="1"/>
          <p:nvPr/>
        </p:nvSpPr>
        <p:spPr>
          <a:xfrm>
            <a:off x="1348740" y="3018164"/>
            <a:ext cx="15590520" cy="2603373"/>
          </a:xfrm>
          <a:prstGeom prst="rect">
            <a:avLst/>
          </a:prstGeom>
        </p:spPr>
        <p:txBody>
          <a:bodyPr lIns="0" tIns="0" rIns="0" bIns="0" rtlCol="0" anchor="t">
            <a:spAutoFit/>
          </a:bodyPr>
          <a:lstStyle/>
          <a:p>
            <a:pPr marL="488632" lvl="1" indent="-244316" algn="l">
              <a:lnSpc>
                <a:spcPts val="2916"/>
              </a:lnSpc>
              <a:buFont typeface="Arial"/>
              <a:buChar char="•"/>
            </a:pPr>
            <a:r>
              <a:rPr lang="en-US" sz="2700" spc="25">
                <a:solidFill>
                  <a:srgbClr val="000000"/>
                </a:solidFill>
                <a:latin typeface="Calibri"/>
              </a:rPr>
              <a:t>De bijeenkomst wordt opgenomen </a:t>
            </a:r>
          </a:p>
          <a:p>
            <a:pPr marL="488632" lvl="1" indent="-244316" algn="l">
              <a:lnSpc>
                <a:spcPts val="2916"/>
              </a:lnSpc>
              <a:buFont typeface="Arial"/>
              <a:buChar char="•"/>
            </a:pPr>
            <a:r>
              <a:rPr lang="en-US" sz="2700" spc="25">
                <a:solidFill>
                  <a:srgbClr val="000000"/>
                </a:solidFill>
                <a:latin typeface="Calibri"/>
              </a:rPr>
              <a:t>Vanaf nu kun je vragen stellen in de chat.</a:t>
            </a:r>
          </a:p>
          <a:p>
            <a:pPr marL="488632" lvl="1" indent="-244316" algn="l">
              <a:lnSpc>
                <a:spcPts val="2916"/>
              </a:lnSpc>
              <a:buFont typeface="Arial"/>
              <a:buChar char="•"/>
            </a:pPr>
            <a:r>
              <a:rPr lang="en-US" sz="2700" spc="25">
                <a:solidFill>
                  <a:srgbClr val="000000"/>
                </a:solidFill>
                <a:latin typeface="Calibri"/>
              </a:rPr>
              <a:t>Vragen worden (door een ieder) vooral beantwoord in de chat of tijdens het panel.</a:t>
            </a:r>
          </a:p>
          <a:p>
            <a:pPr marL="488632" lvl="1" indent="-244316" algn="l">
              <a:lnSpc>
                <a:spcPts val="2916"/>
              </a:lnSpc>
            </a:pPr>
            <a:endParaRPr lang="en-US" sz="2700" spc="25">
              <a:solidFill>
                <a:srgbClr val="000000"/>
              </a:solidFill>
              <a:latin typeface="Calibri"/>
            </a:endParaRPr>
          </a:p>
          <a:p>
            <a:pPr marL="488632" lvl="1" indent="-244316" algn="l">
              <a:lnSpc>
                <a:spcPts val="2916"/>
              </a:lnSpc>
            </a:pPr>
            <a:endParaRPr lang="en-US" sz="2700" spc="25">
              <a:solidFill>
                <a:srgbClr val="000000"/>
              </a:solidFill>
              <a:latin typeface="Calibri"/>
            </a:endParaRPr>
          </a:p>
          <a:p>
            <a:pPr marL="488632" lvl="1" indent="-244316" algn="l">
              <a:lnSpc>
                <a:spcPts val="2916"/>
              </a:lnSpc>
            </a:pPr>
            <a:endParaRPr lang="en-US" sz="2700" spc="25">
              <a:solidFill>
                <a:srgbClr val="000000"/>
              </a:solidFill>
              <a:latin typeface="Calibri"/>
            </a:endParaRPr>
          </a:p>
          <a:p>
            <a:pPr marL="488632" lvl="1" indent="-244316" algn="l">
              <a:lnSpc>
                <a:spcPts val="2916"/>
              </a:lnSpc>
            </a:pPr>
            <a:endParaRPr lang="en-US" sz="2700" spc="25">
              <a:solidFill>
                <a:srgbClr val="000000"/>
              </a:solidFill>
              <a:latin typeface="Calibri"/>
            </a:endParaRPr>
          </a:p>
        </p:txBody>
      </p:sp>
      <p:sp>
        <p:nvSpPr>
          <p:cNvPr id="4" name="Freeform 4"/>
          <p:cNvSpPr/>
          <p:nvPr/>
        </p:nvSpPr>
        <p:spPr>
          <a:xfrm>
            <a:off x="15608462" y="357368"/>
            <a:ext cx="2058123" cy="823248"/>
          </a:xfrm>
          <a:custGeom>
            <a:avLst/>
            <a:gdLst/>
            <a:ahLst/>
            <a:cxnLst/>
            <a:rect l="l" t="t" r="r" b="b"/>
            <a:pathLst>
              <a:path w="2058123" h="823248">
                <a:moveTo>
                  <a:pt x="0" y="0"/>
                </a:moveTo>
                <a:lnTo>
                  <a:pt x="2058122" y="0"/>
                </a:lnTo>
                <a:lnTo>
                  <a:pt x="2058122" y="823248"/>
                </a:lnTo>
                <a:lnTo>
                  <a:pt x="0" y="823248"/>
                </a:lnTo>
                <a:lnTo>
                  <a:pt x="0" y="0"/>
                </a:lnTo>
                <a:close/>
              </a:path>
            </a:pathLst>
          </a:custGeom>
          <a:blipFill>
            <a:blip r:embed="rId2"/>
            <a:stretch>
              <a:fillRect/>
            </a:stretch>
          </a:blipFill>
        </p:spPr>
        <p:txBody>
          <a:bodyPr/>
          <a:lstStyle/>
          <a:p>
            <a:endParaRPr lang="nl-NL"/>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BD9DA"/>
        </a:solidFill>
        <a:effectLst/>
      </p:bgPr>
    </p:bg>
    <p:spTree>
      <p:nvGrpSpPr>
        <p:cNvPr id="1" name=""/>
        <p:cNvGrpSpPr/>
        <p:nvPr/>
      </p:nvGrpSpPr>
      <p:grpSpPr>
        <a:xfrm>
          <a:off x="0" y="0"/>
          <a:ext cx="0" cy="0"/>
          <a:chOff x="0" y="0"/>
          <a:chExt cx="0" cy="0"/>
        </a:xfrm>
      </p:grpSpPr>
      <p:grpSp>
        <p:nvGrpSpPr>
          <p:cNvPr id="2" name="Group 2"/>
          <p:cNvGrpSpPr/>
          <p:nvPr/>
        </p:nvGrpSpPr>
        <p:grpSpPr>
          <a:xfrm>
            <a:off x="839275" y="964608"/>
            <a:ext cx="8445791" cy="8357783"/>
            <a:chOff x="0" y="0"/>
            <a:chExt cx="2780673" cy="2751698"/>
          </a:xfrm>
        </p:grpSpPr>
        <p:sp>
          <p:nvSpPr>
            <p:cNvPr id="3" name="Freeform 3"/>
            <p:cNvSpPr/>
            <p:nvPr/>
          </p:nvSpPr>
          <p:spPr>
            <a:xfrm>
              <a:off x="12700" y="12700"/>
              <a:ext cx="2713363" cy="2683118"/>
            </a:xfrm>
            <a:custGeom>
              <a:avLst/>
              <a:gdLst/>
              <a:ahLst/>
              <a:cxnLst/>
              <a:rect l="l" t="t" r="r" b="b"/>
              <a:pathLst>
                <a:path w="2713363" h="2683118">
                  <a:moveTo>
                    <a:pt x="43180" y="2683118"/>
                  </a:moveTo>
                  <a:lnTo>
                    <a:pt x="2670183" y="2683118"/>
                  </a:lnTo>
                  <a:cubicBezTo>
                    <a:pt x="2694313" y="2683118"/>
                    <a:pt x="2713363" y="2664068"/>
                    <a:pt x="2713363" y="2639938"/>
                  </a:cubicBezTo>
                  <a:lnTo>
                    <a:pt x="2713363" y="43180"/>
                  </a:lnTo>
                  <a:cubicBezTo>
                    <a:pt x="2713363" y="19050"/>
                    <a:pt x="2694313" y="0"/>
                    <a:pt x="2670183" y="0"/>
                  </a:cubicBezTo>
                  <a:lnTo>
                    <a:pt x="43180" y="0"/>
                  </a:lnTo>
                  <a:cubicBezTo>
                    <a:pt x="19050" y="0"/>
                    <a:pt x="0" y="19050"/>
                    <a:pt x="0" y="43180"/>
                  </a:cubicBezTo>
                  <a:lnTo>
                    <a:pt x="0" y="2639938"/>
                  </a:lnTo>
                  <a:cubicBezTo>
                    <a:pt x="0" y="2664068"/>
                    <a:pt x="19050" y="2683118"/>
                    <a:pt x="43180" y="2683118"/>
                  </a:cubicBezTo>
                  <a:close/>
                </a:path>
              </a:pathLst>
            </a:custGeom>
            <a:solidFill>
              <a:srgbClr val="FED25A"/>
            </a:solidFill>
          </p:spPr>
          <p:txBody>
            <a:bodyPr/>
            <a:lstStyle/>
            <a:p>
              <a:endParaRPr lang="nl-NL"/>
            </a:p>
          </p:txBody>
        </p:sp>
        <p:sp>
          <p:nvSpPr>
            <p:cNvPr id="4" name="Freeform 4"/>
            <p:cNvSpPr/>
            <p:nvPr/>
          </p:nvSpPr>
          <p:spPr>
            <a:xfrm>
              <a:off x="0" y="0"/>
              <a:ext cx="2780673" cy="2751698"/>
            </a:xfrm>
            <a:custGeom>
              <a:avLst/>
              <a:gdLst/>
              <a:ahLst/>
              <a:cxnLst/>
              <a:rect l="l" t="t" r="r" b="b"/>
              <a:pathLst>
                <a:path w="2780673" h="2751698">
                  <a:moveTo>
                    <a:pt x="2737493" y="44450"/>
                  </a:moveTo>
                  <a:cubicBezTo>
                    <a:pt x="2732413" y="19050"/>
                    <a:pt x="2709553" y="0"/>
                    <a:pt x="2682883" y="0"/>
                  </a:cubicBezTo>
                  <a:lnTo>
                    <a:pt x="55880" y="0"/>
                  </a:lnTo>
                  <a:cubicBezTo>
                    <a:pt x="25400" y="0"/>
                    <a:pt x="0" y="25400"/>
                    <a:pt x="0" y="55880"/>
                  </a:cubicBezTo>
                  <a:lnTo>
                    <a:pt x="0" y="2652638"/>
                  </a:lnTo>
                  <a:cubicBezTo>
                    <a:pt x="0" y="2679308"/>
                    <a:pt x="17780" y="2700898"/>
                    <a:pt x="43180" y="2707248"/>
                  </a:cubicBezTo>
                  <a:cubicBezTo>
                    <a:pt x="48260" y="2732648"/>
                    <a:pt x="71120" y="2751698"/>
                    <a:pt x="97790" y="2751698"/>
                  </a:cubicBezTo>
                  <a:lnTo>
                    <a:pt x="2724793" y="2751698"/>
                  </a:lnTo>
                  <a:cubicBezTo>
                    <a:pt x="2755273" y="2751698"/>
                    <a:pt x="2780673" y="2726298"/>
                    <a:pt x="2780673" y="2695818"/>
                  </a:cubicBezTo>
                  <a:lnTo>
                    <a:pt x="2780673" y="99060"/>
                  </a:lnTo>
                  <a:cubicBezTo>
                    <a:pt x="2780673" y="72390"/>
                    <a:pt x="2762893" y="50800"/>
                    <a:pt x="2737493" y="44450"/>
                  </a:cubicBezTo>
                  <a:close/>
                  <a:moveTo>
                    <a:pt x="12700" y="2652638"/>
                  </a:moveTo>
                  <a:lnTo>
                    <a:pt x="12700" y="55880"/>
                  </a:lnTo>
                  <a:cubicBezTo>
                    <a:pt x="12700" y="31750"/>
                    <a:pt x="31750" y="12700"/>
                    <a:pt x="55880" y="12700"/>
                  </a:cubicBezTo>
                  <a:lnTo>
                    <a:pt x="2682883" y="12700"/>
                  </a:lnTo>
                  <a:cubicBezTo>
                    <a:pt x="2707013" y="12700"/>
                    <a:pt x="2726063" y="31750"/>
                    <a:pt x="2726063" y="55880"/>
                  </a:cubicBezTo>
                  <a:lnTo>
                    <a:pt x="2726063" y="2652638"/>
                  </a:lnTo>
                  <a:cubicBezTo>
                    <a:pt x="2726063" y="2676768"/>
                    <a:pt x="2707013" y="2695818"/>
                    <a:pt x="2682883" y="2695818"/>
                  </a:cubicBezTo>
                  <a:lnTo>
                    <a:pt x="55880" y="2695818"/>
                  </a:lnTo>
                  <a:cubicBezTo>
                    <a:pt x="31750" y="2695818"/>
                    <a:pt x="12700" y="2676768"/>
                    <a:pt x="12700" y="2652638"/>
                  </a:cubicBezTo>
                  <a:close/>
                </a:path>
              </a:pathLst>
            </a:custGeom>
            <a:solidFill>
              <a:srgbClr val="000000"/>
            </a:solidFill>
          </p:spPr>
          <p:txBody>
            <a:bodyPr/>
            <a:lstStyle/>
            <a:p>
              <a:endParaRPr lang="nl-NL"/>
            </a:p>
          </p:txBody>
        </p:sp>
      </p:grpSp>
      <p:grpSp>
        <p:nvGrpSpPr>
          <p:cNvPr id="5" name="Group 5"/>
          <p:cNvGrpSpPr/>
          <p:nvPr/>
        </p:nvGrpSpPr>
        <p:grpSpPr>
          <a:xfrm>
            <a:off x="1072897" y="1965036"/>
            <a:ext cx="7823520" cy="6969756"/>
            <a:chOff x="0" y="0"/>
            <a:chExt cx="2060515" cy="1835656"/>
          </a:xfrm>
        </p:grpSpPr>
        <p:sp>
          <p:nvSpPr>
            <p:cNvPr id="6" name="Freeform 6"/>
            <p:cNvSpPr/>
            <p:nvPr/>
          </p:nvSpPr>
          <p:spPr>
            <a:xfrm>
              <a:off x="0" y="0"/>
              <a:ext cx="2060516" cy="1835656"/>
            </a:xfrm>
            <a:custGeom>
              <a:avLst/>
              <a:gdLst/>
              <a:ahLst/>
              <a:cxnLst/>
              <a:rect l="l" t="t" r="r" b="b"/>
              <a:pathLst>
                <a:path w="2060516" h="1835656">
                  <a:moveTo>
                    <a:pt x="19791" y="0"/>
                  </a:moveTo>
                  <a:lnTo>
                    <a:pt x="2040724" y="0"/>
                  </a:lnTo>
                  <a:cubicBezTo>
                    <a:pt x="2051655" y="0"/>
                    <a:pt x="2060516" y="8861"/>
                    <a:pt x="2060516" y="19791"/>
                  </a:cubicBezTo>
                  <a:lnTo>
                    <a:pt x="2060516" y="1815865"/>
                  </a:lnTo>
                  <a:cubicBezTo>
                    <a:pt x="2060516" y="1821114"/>
                    <a:pt x="2058430" y="1826148"/>
                    <a:pt x="2054719" y="1829859"/>
                  </a:cubicBezTo>
                  <a:cubicBezTo>
                    <a:pt x="2051007" y="1833571"/>
                    <a:pt x="2045973" y="1835656"/>
                    <a:pt x="2040724" y="1835656"/>
                  </a:cubicBezTo>
                  <a:lnTo>
                    <a:pt x="19791" y="1835656"/>
                  </a:lnTo>
                  <a:cubicBezTo>
                    <a:pt x="8861" y="1835656"/>
                    <a:pt x="0" y="1826795"/>
                    <a:pt x="0" y="1815865"/>
                  </a:cubicBezTo>
                  <a:lnTo>
                    <a:pt x="0" y="19791"/>
                  </a:lnTo>
                  <a:cubicBezTo>
                    <a:pt x="0" y="8861"/>
                    <a:pt x="8861" y="0"/>
                    <a:pt x="19791" y="0"/>
                  </a:cubicBezTo>
                  <a:close/>
                </a:path>
              </a:pathLst>
            </a:custGeom>
            <a:solidFill>
              <a:srgbClr val="FFFFFF"/>
            </a:solidFill>
            <a:ln w="28575" cap="sq">
              <a:solidFill>
                <a:srgbClr val="000000"/>
              </a:solidFill>
              <a:prstDash val="solid"/>
              <a:miter/>
            </a:ln>
          </p:spPr>
          <p:txBody>
            <a:bodyPr/>
            <a:lstStyle/>
            <a:p>
              <a:endParaRPr lang="nl-NL"/>
            </a:p>
          </p:txBody>
        </p:sp>
        <p:sp>
          <p:nvSpPr>
            <p:cNvPr id="7" name="TextBox 7"/>
            <p:cNvSpPr txBox="1"/>
            <p:nvPr/>
          </p:nvSpPr>
          <p:spPr>
            <a:xfrm>
              <a:off x="0" y="-19050"/>
              <a:ext cx="2060515" cy="1854706"/>
            </a:xfrm>
            <a:prstGeom prst="rect">
              <a:avLst/>
            </a:prstGeom>
          </p:spPr>
          <p:txBody>
            <a:bodyPr lIns="50800" tIns="50800" rIns="50800" bIns="50800" rtlCol="0" anchor="ctr"/>
            <a:lstStyle/>
            <a:p>
              <a:pPr algn="ctr">
                <a:lnSpc>
                  <a:spcPts val="2683"/>
                </a:lnSpc>
              </a:pPr>
              <a:endParaRPr/>
            </a:p>
          </p:txBody>
        </p:sp>
      </p:grpSp>
      <p:grpSp>
        <p:nvGrpSpPr>
          <p:cNvPr id="8" name="Group 8"/>
          <p:cNvGrpSpPr/>
          <p:nvPr/>
        </p:nvGrpSpPr>
        <p:grpSpPr>
          <a:xfrm>
            <a:off x="1255968" y="1310939"/>
            <a:ext cx="379520" cy="379520"/>
            <a:chOff x="0" y="0"/>
            <a:chExt cx="506027" cy="506027"/>
          </a:xfrm>
        </p:grpSpPr>
        <p:grpSp>
          <p:nvGrpSpPr>
            <p:cNvPr id="9" name="Group 9"/>
            <p:cNvGrpSpPr/>
            <p:nvPr/>
          </p:nvGrpSpPr>
          <p:grpSpPr>
            <a:xfrm>
              <a:off x="0" y="0"/>
              <a:ext cx="506027" cy="506027"/>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txBody>
              <a:bodyPr/>
              <a:lstStyle/>
              <a:p>
                <a:endParaRPr lang="nl-NL"/>
              </a:p>
            </p:txBody>
          </p:sp>
        </p:grpSp>
        <p:grpSp>
          <p:nvGrpSpPr>
            <p:cNvPr id="11" name="Group 11"/>
            <p:cNvGrpSpPr/>
            <p:nvPr/>
          </p:nvGrpSpPr>
          <p:grpSpPr>
            <a:xfrm>
              <a:off x="34461" y="34461"/>
              <a:ext cx="437105" cy="437105"/>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8F4EB"/>
              </a:solidFill>
            </p:spPr>
            <p:txBody>
              <a:bodyPr/>
              <a:lstStyle/>
              <a:p>
                <a:endParaRPr lang="nl-NL"/>
              </a:p>
            </p:txBody>
          </p:sp>
        </p:grpSp>
      </p:grpSp>
      <p:grpSp>
        <p:nvGrpSpPr>
          <p:cNvPr id="13" name="Group 13"/>
          <p:cNvGrpSpPr/>
          <p:nvPr/>
        </p:nvGrpSpPr>
        <p:grpSpPr>
          <a:xfrm>
            <a:off x="1776336" y="1310939"/>
            <a:ext cx="379520" cy="379520"/>
            <a:chOff x="0" y="0"/>
            <a:chExt cx="506027" cy="506027"/>
          </a:xfrm>
        </p:grpSpPr>
        <p:grpSp>
          <p:nvGrpSpPr>
            <p:cNvPr id="14" name="Group 14"/>
            <p:cNvGrpSpPr/>
            <p:nvPr/>
          </p:nvGrpSpPr>
          <p:grpSpPr>
            <a:xfrm>
              <a:off x="0" y="0"/>
              <a:ext cx="506027" cy="506027"/>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txBody>
              <a:bodyPr/>
              <a:lstStyle/>
              <a:p>
                <a:endParaRPr lang="nl-NL"/>
              </a:p>
            </p:txBody>
          </p:sp>
        </p:grpSp>
        <p:grpSp>
          <p:nvGrpSpPr>
            <p:cNvPr id="16" name="Group 16"/>
            <p:cNvGrpSpPr/>
            <p:nvPr/>
          </p:nvGrpSpPr>
          <p:grpSpPr>
            <a:xfrm>
              <a:off x="34461" y="34461"/>
              <a:ext cx="437105" cy="437105"/>
              <a:chOff x="0" y="0"/>
              <a:chExt cx="6350000" cy="6350000"/>
            </a:xfrm>
          </p:grpSpPr>
          <p:sp>
            <p:nvSpPr>
              <p:cNvPr id="17" name="Freeform 1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8F4EB"/>
              </a:solidFill>
            </p:spPr>
            <p:txBody>
              <a:bodyPr/>
              <a:lstStyle/>
              <a:p>
                <a:endParaRPr lang="nl-NL"/>
              </a:p>
            </p:txBody>
          </p:sp>
        </p:grpSp>
      </p:grpSp>
      <p:grpSp>
        <p:nvGrpSpPr>
          <p:cNvPr id="18" name="Group 18"/>
          <p:cNvGrpSpPr/>
          <p:nvPr/>
        </p:nvGrpSpPr>
        <p:grpSpPr>
          <a:xfrm>
            <a:off x="2296703" y="1310939"/>
            <a:ext cx="379520" cy="379520"/>
            <a:chOff x="0" y="0"/>
            <a:chExt cx="506027" cy="506027"/>
          </a:xfrm>
        </p:grpSpPr>
        <p:grpSp>
          <p:nvGrpSpPr>
            <p:cNvPr id="19" name="Group 19"/>
            <p:cNvGrpSpPr/>
            <p:nvPr/>
          </p:nvGrpSpPr>
          <p:grpSpPr>
            <a:xfrm>
              <a:off x="0" y="0"/>
              <a:ext cx="506027" cy="506027"/>
              <a:chOff x="0" y="0"/>
              <a:chExt cx="6350000" cy="6350000"/>
            </a:xfrm>
          </p:grpSpPr>
          <p:sp>
            <p:nvSpPr>
              <p:cNvPr id="20" name="Freeform 2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txBody>
              <a:bodyPr/>
              <a:lstStyle/>
              <a:p>
                <a:endParaRPr lang="nl-NL"/>
              </a:p>
            </p:txBody>
          </p:sp>
        </p:grpSp>
        <p:grpSp>
          <p:nvGrpSpPr>
            <p:cNvPr id="21" name="Group 21"/>
            <p:cNvGrpSpPr/>
            <p:nvPr/>
          </p:nvGrpSpPr>
          <p:grpSpPr>
            <a:xfrm>
              <a:off x="34461" y="34461"/>
              <a:ext cx="437105" cy="437105"/>
              <a:chOff x="0" y="0"/>
              <a:chExt cx="6350000" cy="6350000"/>
            </a:xfrm>
          </p:grpSpPr>
          <p:sp>
            <p:nvSpPr>
              <p:cNvPr id="22" name="Freeform 2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8F4EB"/>
              </a:solidFill>
            </p:spPr>
            <p:txBody>
              <a:bodyPr/>
              <a:lstStyle/>
              <a:p>
                <a:endParaRPr lang="nl-NL"/>
              </a:p>
            </p:txBody>
          </p:sp>
        </p:grpSp>
      </p:grpSp>
      <p:grpSp>
        <p:nvGrpSpPr>
          <p:cNvPr id="23" name="Group 23"/>
          <p:cNvGrpSpPr/>
          <p:nvPr/>
        </p:nvGrpSpPr>
        <p:grpSpPr>
          <a:xfrm>
            <a:off x="2615412" y="7452947"/>
            <a:ext cx="4738491" cy="697654"/>
            <a:chOff x="0" y="0"/>
            <a:chExt cx="2760284" cy="406400"/>
          </a:xfrm>
        </p:grpSpPr>
        <p:sp>
          <p:nvSpPr>
            <p:cNvPr id="24" name="Freeform 24"/>
            <p:cNvSpPr/>
            <p:nvPr/>
          </p:nvSpPr>
          <p:spPr>
            <a:xfrm>
              <a:off x="0" y="0"/>
              <a:ext cx="2760284" cy="406400"/>
            </a:xfrm>
            <a:custGeom>
              <a:avLst/>
              <a:gdLst/>
              <a:ahLst/>
              <a:cxnLst/>
              <a:rect l="l" t="t" r="r" b="b"/>
              <a:pathLst>
                <a:path w="2760284" h="406400">
                  <a:moveTo>
                    <a:pt x="2557084" y="0"/>
                  </a:moveTo>
                  <a:cubicBezTo>
                    <a:pt x="2669308" y="0"/>
                    <a:pt x="2760284" y="90976"/>
                    <a:pt x="2760284" y="203200"/>
                  </a:cubicBezTo>
                  <a:cubicBezTo>
                    <a:pt x="2760284" y="315424"/>
                    <a:pt x="2669308" y="406400"/>
                    <a:pt x="2557084" y="406400"/>
                  </a:cubicBezTo>
                  <a:lnTo>
                    <a:pt x="203200" y="406400"/>
                  </a:lnTo>
                  <a:cubicBezTo>
                    <a:pt x="90976" y="406400"/>
                    <a:pt x="0" y="315424"/>
                    <a:pt x="0" y="203200"/>
                  </a:cubicBezTo>
                  <a:cubicBezTo>
                    <a:pt x="0" y="90976"/>
                    <a:pt x="90976" y="0"/>
                    <a:pt x="203200" y="0"/>
                  </a:cubicBezTo>
                  <a:close/>
                </a:path>
              </a:pathLst>
            </a:custGeom>
            <a:solidFill>
              <a:srgbClr val="FFFFFF"/>
            </a:solidFill>
            <a:ln w="28575" cap="sq">
              <a:solidFill>
                <a:srgbClr val="000000"/>
              </a:solidFill>
              <a:prstDash val="solid"/>
              <a:miter/>
            </a:ln>
          </p:spPr>
          <p:txBody>
            <a:bodyPr/>
            <a:lstStyle/>
            <a:p>
              <a:endParaRPr lang="nl-NL"/>
            </a:p>
          </p:txBody>
        </p:sp>
        <p:sp>
          <p:nvSpPr>
            <p:cNvPr id="25" name="TextBox 25"/>
            <p:cNvSpPr txBox="1"/>
            <p:nvPr/>
          </p:nvSpPr>
          <p:spPr>
            <a:xfrm>
              <a:off x="0" y="-19050"/>
              <a:ext cx="2760284" cy="425450"/>
            </a:xfrm>
            <a:prstGeom prst="rect">
              <a:avLst/>
            </a:prstGeom>
          </p:spPr>
          <p:txBody>
            <a:bodyPr lIns="50800" tIns="50800" rIns="50800" bIns="50800" rtlCol="0" anchor="ctr"/>
            <a:lstStyle/>
            <a:p>
              <a:pPr algn="ctr">
                <a:lnSpc>
                  <a:spcPts val="3124"/>
                </a:lnSpc>
              </a:pPr>
              <a:r>
                <a:rPr lang="en-US" sz="2499">
                  <a:solidFill>
                    <a:srgbClr val="000000"/>
                  </a:solidFill>
                  <a:latin typeface="Nunito Bold"/>
                </a:rPr>
                <a:t>Presented by DUS-I</a:t>
              </a:r>
            </a:p>
          </p:txBody>
        </p:sp>
      </p:grpSp>
      <p:sp>
        <p:nvSpPr>
          <p:cNvPr id="26" name="Freeform 26"/>
          <p:cNvSpPr/>
          <p:nvPr/>
        </p:nvSpPr>
        <p:spPr>
          <a:xfrm>
            <a:off x="9427941" y="991352"/>
            <a:ext cx="7979554" cy="9377681"/>
          </a:xfrm>
          <a:custGeom>
            <a:avLst/>
            <a:gdLst/>
            <a:ahLst/>
            <a:cxnLst/>
            <a:rect l="l" t="t" r="r" b="b"/>
            <a:pathLst>
              <a:path w="7979554" h="9377681">
                <a:moveTo>
                  <a:pt x="0" y="0"/>
                </a:moveTo>
                <a:lnTo>
                  <a:pt x="7979554" y="0"/>
                </a:lnTo>
                <a:lnTo>
                  <a:pt x="7979554" y="9377680"/>
                </a:lnTo>
                <a:lnTo>
                  <a:pt x="0" y="93776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27" name="TextBox 27"/>
          <p:cNvSpPr txBox="1"/>
          <p:nvPr/>
        </p:nvSpPr>
        <p:spPr>
          <a:xfrm>
            <a:off x="1635488" y="4622927"/>
            <a:ext cx="6698337" cy="1373505"/>
          </a:xfrm>
          <a:prstGeom prst="rect">
            <a:avLst/>
          </a:prstGeom>
        </p:spPr>
        <p:txBody>
          <a:bodyPr lIns="0" tIns="0" rIns="0" bIns="0" rtlCol="0" anchor="t">
            <a:spAutoFit/>
          </a:bodyPr>
          <a:lstStyle/>
          <a:p>
            <a:pPr marL="0" lvl="0" indent="0" algn="ctr">
              <a:lnSpc>
                <a:spcPts val="10080"/>
              </a:lnSpc>
            </a:pPr>
            <a:r>
              <a:rPr lang="en-US" sz="9600">
                <a:solidFill>
                  <a:srgbClr val="000000"/>
                </a:solidFill>
                <a:latin typeface="Bubblebody Neue Bold"/>
              </a:rPr>
              <a:t>INZOOMEN</a:t>
            </a:r>
          </a:p>
        </p:txBody>
      </p:sp>
      <p:sp>
        <p:nvSpPr>
          <p:cNvPr id="28" name="TextBox 28"/>
          <p:cNvSpPr txBox="1"/>
          <p:nvPr/>
        </p:nvSpPr>
        <p:spPr>
          <a:xfrm>
            <a:off x="1635488" y="2572687"/>
            <a:ext cx="6698337" cy="393700"/>
          </a:xfrm>
          <a:prstGeom prst="rect">
            <a:avLst/>
          </a:prstGeom>
        </p:spPr>
        <p:txBody>
          <a:bodyPr lIns="0" tIns="0" rIns="0" bIns="0" rtlCol="0" anchor="t">
            <a:spAutoFit/>
          </a:bodyPr>
          <a:lstStyle/>
          <a:p>
            <a:pPr marL="0" lvl="0" indent="0" algn="ctr">
              <a:lnSpc>
                <a:spcPts val="3125"/>
              </a:lnSpc>
            </a:pPr>
            <a:r>
              <a:rPr lang="en-US" sz="2500" spc="75">
                <a:solidFill>
                  <a:srgbClr val="000000"/>
                </a:solidFill>
                <a:latin typeface="Nunito"/>
              </a:rPr>
              <a:t>LLO-Katalysator</a:t>
            </a:r>
          </a:p>
        </p:txBody>
      </p:sp>
      <p:sp>
        <p:nvSpPr>
          <p:cNvPr id="29" name="Freeform 29"/>
          <p:cNvSpPr/>
          <p:nvPr/>
        </p:nvSpPr>
        <p:spPr>
          <a:xfrm>
            <a:off x="13970448" y="7223646"/>
            <a:ext cx="2486867" cy="1156255"/>
          </a:xfrm>
          <a:custGeom>
            <a:avLst/>
            <a:gdLst/>
            <a:ahLst/>
            <a:cxnLst/>
            <a:rect l="l" t="t" r="r" b="b"/>
            <a:pathLst>
              <a:path w="2486867" h="1156255">
                <a:moveTo>
                  <a:pt x="0" y="0"/>
                </a:moveTo>
                <a:lnTo>
                  <a:pt x="2486867" y="0"/>
                </a:lnTo>
                <a:lnTo>
                  <a:pt x="2486867" y="1156255"/>
                </a:lnTo>
                <a:lnTo>
                  <a:pt x="0" y="1156255"/>
                </a:lnTo>
                <a:lnTo>
                  <a:pt x="0" y="0"/>
                </a:lnTo>
                <a:close/>
              </a:path>
            </a:pathLst>
          </a:custGeom>
          <a:blipFill>
            <a:blip r:embed="rId4"/>
            <a:stretch>
              <a:fillRect/>
            </a:stretch>
          </a:blipFill>
        </p:spPr>
        <p:txBody>
          <a:bodyPr/>
          <a:lstStyle/>
          <a:p>
            <a:endParaRPr lang="nl-NL"/>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151508" y="964608"/>
            <a:ext cx="9107792" cy="8357783"/>
            <a:chOff x="0" y="0"/>
            <a:chExt cx="2998629" cy="2751698"/>
          </a:xfrm>
        </p:grpSpPr>
        <p:sp>
          <p:nvSpPr>
            <p:cNvPr id="3" name="Freeform 3"/>
            <p:cNvSpPr/>
            <p:nvPr/>
          </p:nvSpPr>
          <p:spPr>
            <a:xfrm>
              <a:off x="12700" y="12700"/>
              <a:ext cx="2931319" cy="2683118"/>
            </a:xfrm>
            <a:custGeom>
              <a:avLst/>
              <a:gdLst/>
              <a:ahLst/>
              <a:cxnLst/>
              <a:rect l="l" t="t" r="r" b="b"/>
              <a:pathLst>
                <a:path w="2931319" h="2683118">
                  <a:moveTo>
                    <a:pt x="43180" y="2683118"/>
                  </a:moveTo>
                  <a:lnTo>
                    <a:pt x="2888139" y="2683118"/>
                  </a:lnTo>
                  <a:cubicBezTo>
                    <a:pt x="2912269" y="2683118"/>
                    <a:pt x="2931319" y="2664068"/>
                    <a:pt x="2931319" y="2639938"/>
                  </a:cubicBezTo>
                  <a:lnTo>
                    <a:pt x="2931319" y="43180"/>
                  </a:lnTo>
                  <a:cubicBezTo>
                    <a:pt x="2931319" y="19050"/>
                    <a:pt x="2912269" y="0"/>
                    <a:pt x="2888139" y="0"/>
                  </a:cubicBezTo>
                  <a:lnTo>
                    <a:pt x="43180" y="0"/>
                  </a:lnTo>
                  <a:cubicBezTo>
                    <a:pt x="19050" y="0"/>
                    <a:pt x="0" y="19050"/>
                    <a:pt x="0" y="43180"/>
                  </a:cubicBezTo>
                  <a:lnTo>
                    <a:pt x="0" y="2639938"/>
                  </a:lnTo>
                  <a:cubicBezTo>
                    <a:pt x="0" y="2664068"/>
                    <a:pt x="19050" y="2683118"/>
                    <a:pt x="43180" y="2683118"/>
                  </a:cubicBezTo>
                  <a:close/>
                </a:path>
              </a:pathLst>
            </a:custGeom>
            <a:solidFill>
              <a:srgbClr val="573078"/>
            </a:solidFill>
          </p:spPr>
          <p:txBody>
            <a:bodyPr/>
            <a:lstStyle/>
            <a:p>
              <a:endParaRPr lang="nl-NL"/>
            </a:p>
          </p:txBody>
        </p:sp>
        <p:sp>
          <p:nvSpPr>
            <p:cNvPr id="4" name="Freeform 4"/>
            <p:cNvSpPr/>
            <p:nvPr/>
          </p:nvSpPr>
          <p:spPr>
            <a:xfrm>
              <a:off x="0" y="0"/>
              <a:ext cx="2998629" cy="2751698"/>
            </a:xfrm>
            <a:custGeom>
              <a:avLst/>
              <a:gdLst/>
              <a:ahLst/>
              <a:cxnLst/>
              <a:rect l="l" t="t" r="r" b="b"/>
              <a:pathLst>
                <a:path w="2998629" h="2751698">
                  <a:moveTo>
                    <a:pt x="2955449" y="44450"/>
                  </a:moveTo>
                  <a:cubicBezTo>
                    <a:pt x="2950369" y="19050"/>
                    <a:pt x="2927509" y="0"/>
                    <a:pt x="2900839" y="0"/>
                  </a:cubicBezTo>
                  <a:lnTo>
                    <a:pt x="55880" y="0"/>
                  </a:lnTo>
                  <a:cubicBezTo>
                    <a:pt x="25400" y="0"/>
                    <a:pt x="0" y="25400"/>
                    <a:pt x="0" y="55880"/>
                  </a:cubicBezTo>
                  <a:lnTo>
                    <a:pt x="0" y="2652638"/>
                  </a:lnTo>
                  <a:cubicBezTo>
                    <a:pt x="0" y="2679308"/>
                    <a:pt x="17780" y="2700898"/>
                    <a:pt x="43180" y="2707248"/>
                  </a:cubicBezTo>
                  <a:cubicBezTo>
                    <a:pt x="48260" y="2732648"/>
                    <a:pt x="71120" y="2751698"/>
                    <a:pt x="97790" y="2751698"/>
                  </a:cubicBezTo>
                  <a:lnTo>
                    <a:pt x="2942749" y="2751698"/>
                  </a:lnTo>
                  <a:cubicBezTo>
                    <a:pt x="2973229" y="2751698"/>
                    <a:pt x="2998629" y="2726298"/>
                    <a:pt x="2998629" y="2695818"/>
                  </a:cubicBezTo>
                  <a:lnTo>
                    <a:pt x="2998629" y="99060"/>
                  </a:lnTo>
                  <a:cubicBezTo>
                    <a:pt x="2998629" y="72390"/>
                    <a:pt x="2980849" y="50800"/>
                    <a:pt x="2955449" y="44450"/>
                  </a:cubicBezTo>
                  <a:close/>
                  <a:moveTo>
                    <a:pt x="12700" y="2652638"/>
                  </a:moveTo>
                  <a:lnTo>
                    <a:pt x="12700" y="55880"/>
                  </a:lnTo>
                  <a:cubicBezTo>
                    <a:pt x="12700" y="31750"/>
                    <a:pt x="31750" y="12700"/>
                    <a:pt x="55880" y="12700"/>
                  </a:cubicBezTo>
                  <a:lnTo>
                    <a:pt x="2900839" y="12700"/>
                  </a:lnTo>
                  <a:cubicBezTo>
                    <a:pt x="2924969" y="12700"/>
                    <a:pt x="2944019" y="31750"/>
                    <a:pt x="2944019" y="55880"/>
                  </a:cubicBezTo>
                  <a:lnTo>
                    <a:pt x="2944019" y="2652638"/>
                  </a:lnTo>
                  <a:cubicBezTo>
                    <a:pt x="2944019" y="2676768"/>
                    <a:pt x="2924969" y="2695818"/>
                    <a:pt x="2900839" y="2695818"/>
                  </a:cubicBezTo>
                  <a:lnTo>
                    <a:pt x="55880" y="2695818"/>
                  </a:lnTo>
                  <a:cubicBezTo>
                    <a:pt x="31750" y="2695818"/>
                    <a:pt x="12700" y="2676768"/>
                    <a:pt x="12700" y="2652638"/>
                  </a:cubicBezTo>
                  <a:close/>
                </a:path>
              </a:pathLst>
            </a:custGeom>
            <a:solidFill>
              <a:srgbClr val="000000"/>
            </a:solidFill>
          </p:spPr>
          <p:txBody>
            <a:bodyPr/>
            <a:lstStyle/>
            <a:p>
              <a:endParaRPr lang="nl-NL"/>
            </a:p>
          </p:txBody>
        </p:sp>
      </p:grpSp>
      <p:grpSp>
        <p:nvGrpSpPr>
          <p:cNvPr id="5" name="Group 5"/>
          <p:cNvGrpSpPr/>
          <p:nvPr/>
        </p:nvGrpSpPr>
        <p:grpSpPr>
          <a:xfrm>
            <a:off x="8339023" y="2044092"/>
            <a:ext cx="8496140" cy="6969756"/>
            <a:chOff x="0" y="0"/>
            <a:chExt cx="2237667" cy="1835656"/>
          </a:xfrm>
        </p:grpSpPr>
        <p:sp>
          <p:nvSpPr>
            <p:cNvPr id="6" name="Freeform 6"/>
            <p:cNvSpPr/>
            <p:nvPr/>
          </p:nvSpPr>
          <p:spPr>
            <a:xfrm>
              <a:off x="0" y="0"/>
              <a:ext cx="2237667" cy="1835656"/>
            </a:xfrm>
            <a:custGeom>
              <a:avLst/>
              <a:gdLst/>
              <a:ahLst/>
              <a:cxnLst/>
              <a:rect l="l" t="t" r="r" b="b"/>
              <a:pathLst>
                <a:path w="2237667" h="1835656">
                  <a:moveTo>
                    <a:pt x="18225" y="0"/>
                  </a:moveTo>
                  <a:lnTo>
                    <a:pt x="2219442" y="0"/>
                  </a:lnTo>
                  <a:cubicBezTo>
                    <a:pt x="2224275" y="0"/>
                    <a:pt x="2228911" y="1920"/>
                    <a:pt x="2232329" y="5338"/>
                  </a:cubicBezTo>
                  <a:cubicBezTo>
                    <a:pt x="2235746" y="8756"/>
                    <a:pt x="2237667" y="13391"/>
                    <a:pt x="2237667" y="18225"/>
                  </a:cubicBezTo>
                  <a:lnTo>
                    <a:pt x="2237667" y="1817432"/>
                  </a:lnTo>
                  <a:cubicBezTo>
                    <a:pt x="2237667" y="1822265"/>
                    <a:pt x="2235746" y="1826900"/>
                    <a:pt x="2232329" y="1830318"/>
                  </a:cubicBezTo>
                  <a:cubicBezTo>
                    <a:pt x="2228911" y="1833736"/>
                    <a:pt x="2224275" y="1835656"/>
                    <a:pt x="2219442" y="1835656"/>
                  </a:cubicBezTo>
                  <a:lnTo>
                    <a:pt x="18225" y="1835656"/>
                  </a:lnTo>
                  <a:cubicBezTo>
                    <a:pt x="13391" y="1835656"/>
                    <a:pt x="8756" y="1833736"/>
                    <a:pt x="5338" y="1830318"/>
                  </a:cubicBezTo>
                  <a:cubicBezTo>
                    <a:pt x="1920" y="1826900"/>
                    <a:pt x="0" y="1822265"/>
                    <a:pt x="0" y="1817432"/>
                  </a:cubicBezTo>
                  <a:lnTo>
                    <a:pt x="0" y="18225"/>
                  </a:lnTo>
                  <a:cubicBezTo>
                    <a:pt x="0" y="13391"/>
                    <a:pt x="1920" y="8756"/>
                    <a:pt x="5338" y="5338"/>
                  </a:cubicBezTo>
                  <a:cubicBezTo>
                    <a:pt x="8756" y="1920"/>
                    <a:pt x="13391" y="0"/>
                    <a:pt x="18225" y="0"/>
                  </a:cubicBezTo>
                  <a:close/>
                </a:path>
              </a:pathLst>
            </a:custGeom>
            <a:solidFill>
              <a:srgbClr val="FFFFFF"/>
            </a:solidFill>
            <a:ln w="28575" cap="sq">
              <a:solidFill>
                <a:srgbClr val="000000"/>
              </a:solidFill>
              <a:prstDash val="solid"/>
              <a:miter/>
            </a:ln>
          </p:spPr>
          <p:txBody>
            <a:bodyPr/>
            <a:lstStyle/>
            <a:p>
              <a:endParaRPr lang="nl-NL"/>
            </a:p>
          </p:txBody>
        </p:sp>
        <p:sp>
          <p:nvSpPr>
            <p:cNvPr id="7" name="TextBox 7"/>
            <p:cNvSpPr txBox="1"/>
            <p:nvPr/>
          </p:nvSpPr>
          <p:spPr>
            <a:xfrm>
              <a:off x="0" y="-19050"/>
              <a:ext cx="2237667" cy="1854706"/>
            </a:xfrm>
            <a:prstGeom prst="rect">
              <a:avLst/>
            </a:prstGeom>
          </p:spPr>
          <p:txBody>
            <a:bodyPr lIns="50800" tIns="50800" rIns="50800" bIns="50800" rtlCol="0" anchor="ctr"/>
            <a:lstStyle/>
            <a:p>
              <a:pPr algn="ctr">
                <a:lnSpc>
                  <a:spcPts val="2683"/>
                </a:lnSpc>
              </a:pPr>
              <a:endParaRPr/>
            </a:p>
          </p:txBody>
        </p:sp>
      </p:grpSp>
      <p:grpSp>
        <p:nvGrpSpPr>
          <p:cNvPr id="8" name="Group 8"/>
          <p:cNvGrpSpPr/>
          <p:nvPr/>
        </p:nvGrpSpPr>
        <p:grpSpPr>
          <a:xfrm>
            <a:off x="8568201" y="1310939"/>
            <a:ext cx="379520" cy="379520"/>
            <a:chOff x="0" y="0"/>
            <a:chExt cx="506027" cy="506027"/>
          </a:xfrm>
        </p:grpSpPr>
        <p:grpSp>
          <p:nvGrpSpPr>
            <p:cNvPr id="9" name="Group 9"/>
            <p:cNvGrpSpPr/>
            <p:nvPr/>
          </p:nvGrpSpPr>
          <p:grpSpPr>
            <a:xfrm>
              <a:off x="0" y="0"/>
              <a:ext cx="506027" cy="506027"/>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txBody>
              <a:bodyPr/>
              <a:lstStyle/>
              <a:p>
                <a:endParaRPr lang="nl-NL"/>
              </a:p>
            </p:txBody>
          </p:sp>
        </p:grpSp>
        <p:grpSp>
          <p:nvGrpSpPr>
            <p:cNvPr id="11" name="Group 11"/>
            <p:cNvGrpSpPr/>
            <p:nvPr/>
          </p:nvGrpSpPr>
          <p:grpSpPr>
            <a:xfrm>
              <a:off x="34461" y="34461"/>
              <a:ext cx="437105" cy="437105"/>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txBody>
              <a:bodyPr/>
              <a:lstStyle/>
              <a:p>
                <a:endParaRPr lang="nl-NL"/>
              </a:p>
            </p:txBody>
          </p:sp>
        </p:grpSp>
      </p:grpSp>
      <p:grpSp>
        <p:nvGrpSpPr>
          <p:cNvPr id="13" name="Group 13"/>
          <p:cNvGrpSpPr/>
          <p:nvPr/>
        </p:nvGrpSpPr>
        <p:grpSpPr>
          <a:xfrm>
            <a:off x="9088569" y="1310939"/>
            <a:ext cx="379520" cy="379520"/>
            <a:chOff x="0" y="0"/>
            <a:chExt cx="506027" cy="506027"/>
          </a:xfrm>
        </p:grpSpPr>
        <p:grpSp>
          <p:nvGrpSpPr>
            <p:cNvPr id="14" name="Group 14"/>
            <p:cNvGrpSpPr/>
            <p:nvPr/>
          </p:nvGrpSpPr>
          <p:grpSpPr>
            <a:xfrm>
              <a:off x="0" y="0"/>
              <a:ext cx="506027" cy="506027"/>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txBody>
              <a:bodyPr/>
              <a:lstStyle/>
              <a:p>
                <a:endParaRPr lang="nl-NL"/>
              </a:p>
            </p:txBody>
          </p:sp>
        </p:grpSp>
        <p:grpSp>
          <p:nvGrpSpPr>
            <p:cNvPr id="16" name="Group 16"/>
            <p:cNvGrpSpPr/>
            <p:nvPr/>
          </p:nvGrpSpPr>
          <p:grpSpPr>
            <a:xfrm>
              <a:off x="34461" y="34461"/>
              <a:ext cx="437105" cy="437105"/>
              <a:chOff x="0" y="0"/>
              <a:chExt cx="6350000" cy="6350000"/>
            </a:xfrm>
          </p:grpSpPr>
          <p:sp>
            <p:nvSpPr>
              <p:cNvPr id="17" name="Freeform 1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txBody>
              <a:bodyPr/>
              <a:lstStyle/>
              <a:p>
                <a:endParaRPr lang="nl-NL"/>
              </a:p>
            </p:txBody>
          </p:sp>
        </p:grpSp>
      </p:grpSp>
      <p:grpSp>
        <p:nvGrpSpPr>
          <p:cNvPr id="18" name="Group 18"/>
          <p:cNvGrpSpPr/>
          <p:nvPr/>
        </p:nvGrpSpPr>
        <p:grpSpPr>
          <a:xfrm>
            <a:off x="9608936" y="1310939"/>
            <a:ext cx="379520" cy="379520"/>
            <a:chOff x="0" y="0"/>
            <a:chExt cx="506027" cy="506027"/>
          </a:xfrm>
        </p:grpSpPr>
        <p:grpSp>
          <p:nvGrpSpPr>
            <p:cNvPr id="19" name="Group 19"/>
            <p:cNvGrpSpPr/>
            <p:nvPr/>
          </p:nvGrpSpPr>
          <p:grpSpPr>
            <a:xfrm>
              <a:off x="0" y="0"/>
              <a:ext cx="506027" cy="506027"/>
              <a:chOff x="0" y="0"/>
              <a:chExt cx="6350000" cy="6350000"/>
            </a:xfrm>
          </p:grpSpPr>
          <p:sp>
            <p:nvSpPr>
              <p:cNvPr id="20" name="Freeform 2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txBody>
              <a:bodyPr/>
              <a:lstStyle/>
              <a:p>
                <a:endParaRPr lang="nl-NL"/>
              </a:p>
            </p:txBody>
          </p:sp>
        </p:grpSp>
        <p:grpSp>
          <p:nvGrpSpPr>
            <p:cNvPr id="21" name="Group 21"/>
            <p:cNvGrpSpPr/>
            <p:nvPr/>
          </p:nvGrpSpPr>
          <p:grpSpPr>
            <a:xfrm>
              <a:off x="34461" y="34461"/>
              <a:ext cx="437105" cy="437105"/>
              <a:chOff x="0" y="0"/>
              <a:chExt cx="6350000" cy="6350000"/>
            </a:xfrm>
          </p:grpSpPr>
          <p:sp>
            <p:nvSpPr>
              <p:cNvPr id="22" name="Freeform 2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txBody>
              <a:bodyPr/>
              <a:lstStyle/>
              <a:p>
                <a:endParaRPr lang="nl-NL"/>
              </a:p>
            </p:txBody>
          </p:sp>
        </p:grpSp>
      </p:grpSp>
      <p:sp>
        <p:nvSpPr>
          <p:cNvPr id="23" name="Freeform 23"/>
          <p:cNvSpPr/>
          <p:nvPr/>
        </p:nvSpPr>
        <p:spPr>
          <a:xfrm>
            <a:off x="1028700" y="5786145"/>
            <a:ext cx="4859249" cy="3472155"/>
          </a:xfrm>
          <a:custGeom>
            <a:avLst/>
            <a:gdLst/>
            <a:ahLst/>
            <a:cxnLst/>
            <a:rect l="l" t="t" r="r" b="b"/>
            <a:pathLst>
              <a:path w="4859249" h="3472155">
                <a:moveTo>
                  <a:pt x="0" y="0"/>
                </a:moveTo>
                <a:lnTo>
                  <a:pt x="4859249" y="0"/>
                </a:lnTo>
                <a:lnTo>
                  <a:pt x="4859249" y="3472155"/>
                </a:lnTo>
                <a:lnTo>
                  <a:pt x="0" y="347215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24" name="Freeform 24"/>
          <p:cNvSpPr/>
          <p:nvPr/>
        </p:nvSpPr>
        <p:spPr>
          <a:xfrm>
            <a:off x="5817479" y="6043320"/>
            <a:ext cx="2134004" cy="2134004"/>
          </a:xfrm>
          <a:custGeom>
            <a:avLst/>
            <a:gdLst/>
            <a:ahLst/>
            <a:cxnLst/>
            <a:rect l="l" t="t" r="r" b="b"/>
            <a:pathLst>
              <a:path w="2134004" h="2134004">
                <a:moveTo>
                  <a:pt x="0" y="0"/>
                </a:moveTo>
                <a:lnTo>
                  <a:pt x="2134004" y="0"/>
                </a:lnTo>
                <a:lnTo>
                  <a:pt x="2134004" y="2134005"/>
                </a:lnTo>
                <a:lnTo>
                  <a:pt x="0" y="213400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NL"/>
          </a:p>
        </p:txBody>
      </p:sp>
      <p:sp>
        <p:nvSpPr>
          <p:cNvPr id="25" name="Freeform 25"/>
          <p:cNvSpPr/>
          <p:nvPr/>
        </p:nvSpPr>
        <p:spPr>
          <a:xfrm>
            <a:off x="8920006" y="6043320"/>
            <a:ext cx="975346" cy="1146240"/>
          </a:xfrm>
          <a:custGeom>
            <a:avLst/>
            <a:gdLst/>
            <a:ahLst/>
            <a:cxnLst/>
            <a:rect l="l" t="t" r="r" b="b"/>
            <a:pathLst>
              <a:path w="975346" h="1146240">
                <a:moveTo>
                  <a:pt x="0" y="0"/>
                </a:moveTo>
                <a:lnTo>
                  <a:pt x="975346" y="0"/>
                </a:lnTo>
                <a:lnTo>
                  <a:pt x="975346" y="1146240"/>
                </a:lnTo>
                <a:lnTo>
                  <a:pt x="0" y="11462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nl-NL"/>
          </a:p>
        </p:txBody>
      </p:sp>
      <p:sp>
        <p:nvSpPr>
          <p:cNvPr id="26" name="Freeform 26"/>
          <p:cNvSpPr/>
          <p:nvPr/>
        </p:nvSpPr>
        <p:spPr>
          <a:xfrm>
            <a:off x="8826902" y="4273179"/>
            <a:ext cx="1161554" cy="1077078"/>
          </a:xfrm>
          <a:custGeom>
            <a:avLst/>
            <a:gdLst/>
            <a:ahLst/>
            <a:cxnLst/>
            <a:rect l="l" t="t" r="r" b="b"/>
            <a:pathLst>
              <a:path w="1161554" h="1077078">
                <a:moveTo>
                  <a:pt x="0" y="0"/>
                </a:moveTo>
                <a:lnTo>
                  <a:pt x="1161554" y="0"/>
                </a:lnTo>
                <a:lnTo>
                  <a:pt x="1161554" y="1077078"/>
                </a:lnTo>
                <a:lnTo>
                  <a:pt x="0" y="107707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nl-NL"/>
          </a:p>
        </p:txBody>
      </p:sp>
      <p:sp>
        <p:nvSpPr>
          <p:cNvPr id="27" name="Freeform 27"/>
          <p:cNvSpPr/>
          <p:nvPr/>
        </p:nvSpPr>
        <p:spPr>
          <a:xfrm>
            <a:off x="8871529" y="2193013"/>
            <a:ext cx="918956" cy="1387103"/>
          </a:xfrm>
          <a:custGeom>
            <a:avLst/>
            <a:gdLst/>
            <a:ahLst/>
            <a:cxnLst/>
            <a:rect l="l" t="t" r="r" b="b"/>
            <a:pathLst>
              <a:path w="918956" h="1387103">
                <a:moveTo>
                  <a:pt x="0" y="0"/>
                </a:moveTo>
                <a:lnTo>
                  <a:pt x="918956" y="0"/>
                </a:lnTo>
                <a:lnTo>
                  <a:pt x="918956" y="1387102"/>
                </a:lnTo>
                <a:lnTo>
                  <a:pt x="0" y="138710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nl-NL"/>
          </a:p>
        </p:txBody>
      </p:sp>
      <p:sp>
        <p:nvSpPr>
          <p:cNvPr id="28" name="TextBox 28"/>
          <p:cNvSpPr txBox="1"/>
          <p:nvPr/>
        </p:nvSpPr>
        <p:spPr>
          <a:xfrm>
            <a:off x="10415472" y="2816574"/>
            <a:ext cx="4343243" cy="504825"/>
          </a:xfrm>
          <a:prstGeom prst="rect">
            <a:avLst/>
          </a:prstGeom>
        </p:spPr>
        <p:txBody>
          <a:bodyPr lIns="0" tIns="0" rIns="0" bIns="0" rtlCol="0" anchor="t">
            <a:spAutoFit/>
          </a:bodyPr>
          <a:lstStyle/>
          <a:p>
            <a:pPr algn="l">
              <a:lnSpc>
                <a:spcPts val="4080"/>
              </a:lnSpc>
            </a:pPr>
            <a:r>
              <a:rPr lang="en-US" sz="3400">
                <a:solidFill>
                  <a:srgbClr val="000000"/>
                </a:solidFill>
                <a:latin typeface="Nunito Bold"/>
              </a:rPr>
              <a:t>Speelveld LLO</a:t>
            </a:r>
          </a:p>
        </p:txBody>
      </p:sp>
      <p:sp>
        <p:nvSpPr>
          <p:cNvPr id="29" name="TextBox 29"/>
          <p:cNvSpPr txBox="1"/>
          <p:nvPr/>
        </p:nvSpPr>
        <p:spPr>
          <a:xfrm>
            <a:off x="10415472" y="4592682"/>
            <a:ext cx="4343243" cy="504825"/>
          </a:xfrm>
          <a:prstGeom prst="rect">
            <a:avLst/>
          </a:prstGeom>
        </p:spPr>
        <p:txBody>
          <a:bodyPr lIns="0" tIns="0" rIns="0" bIns="0" rtlCol="0" anchor="t">
            <a:spAutoFit/>
          </a:bodyPr>
          <a:lstStyle/>
          <a:p>
            <a:pPr algn="l">
              <a:lnSpc>
                <a:spcPts val="4080"/>
              </a:lnSpc>
            </a:pPr>
            <a:r>
              <a:rPr lang="en-US" sz="3400">
                <a:solidFill>
                  <a:srgbClr val="000000"/>
                </a:solidFill>
                <a:latin typeface="Nunito Bold"/>
              </a:rPr>
              <a:t>Concreetheid</a:t>
            </a:r>
          </a:p>
        </p:txBody>
      </p:sp>
      <p:sp>
        <p:nvSpPr>
          <p:cNvPr id="30" name="TextBox 30"/>
          <p:cNvSpPr txBox="1"/>
          <p:nvPr/>
        </p:nvSpPr>
        <p:spPr>
          <a:xfrm>
            <a:off x="10415472" y="6368790"/>
            <a:ext cx="4343243" cy="504825"/>
          </a:xfrm>
          <a:prstGeom prst="rect">
            <a:avLst/>
          </a:prstGeom>
        </p:spPr>
        <p:txBody>
          <a:bodyPr lIns="0" tIns="0" rIns="0" bIns="0" rtlCol="0" anchor="t">
            <a:spAutoFit/>
          </a:bodyPr>
          <a:lstStyle/>
          <a:p>
            <a:pPr algn="l">
              <a:lnSpc>
                <a:spcPts val="4080"/>
              </a:lnSpc>
            </a:pPr>
            <a:r>
              <a:rPr lang="en-US" sz="3400">
                <a:solidFill>
                  <a:srgbClr val="000000"/>
                </a:solidFill>
                <a:latin typeface="Nunito Bold"/>
              </a:rPr>
              <a:t>Begroting</a:t>
            </a:r>
          </a:p>
        </p:txBody>
      </p:sp>
      <p:grpSp>
        <p:nvGrpSpPr>
          <p:cNvPr id="31" name="Group 31"/>
          <p:cNvGrpSpPr/>
          <p:nvPr/>
        </p:nvGrpSpPr>
        <p:grpSpPr>
          <a:xfrm>
            <a:off x="828675" y="510980"/>
            <a:ext cx="7122808" cy="5106489"/>
            <a:chOff x="0" y="0"/>
            <a:chExt cx="9497077" cy="6808653"/>
          </a:xfrm>
        </p:grpSpPr>
        <p:sp>
          <p:nvSpPr>
            <p:cNvPr id="32" name="TextBox 32"/>
            <p:cNvSpPr txBox="1"/>
            <p:nvPr/>
          </p:nvSpPr>
          <p:spPr>
            <a:xfrm>
              <a:off x="0" y="85725"/>
              <a:ext cx="9497077" cy="5263515"/>
            </a:xfrm>
            <a:prstGeom prst="rect">
              <a:avLst/>
            </a:prstGeom>
          </p:spPr>
          <p:txBody>
            <a:bodyPr lIns="0" tIns="0" rIns="0" bIns="0" rtlCol="0" anchor="t">
              <a:spAutoFit/>
            </a:bodyPr>
            <a:lstStyle/>
            <a:p>
              <a:pPr marL="0" lvl="0" indent="0" algn="l">
                <a:lnSpc>
                  <a:spcPts val="10080"/>
                </a:lnSpc>
              </a:pPr>
              <a:r>
                <a:rPr lang="en-US" sz="9600">
                  <a:solidFill>
                    <a:srgbClr val="000000"/>
                  </a:solidFill>
                  <a:latin typeface="Bubblebody Neue Bold"/>
                </a:rPr>
                <a:t>Uit de Voorschouw ronde</a:t>
              </a:r>
            </a:p>
          </p:txBody>
        </p:sp>
        <p:sp>
          <p:nvSpPr>
            <p:cNvPr id="33" name="TextBox 33"/>
            <p:cNvSpPr txBox="1"/>
            <p:nvPr/>
          </p:nvSpPr>
          <p:spPr>
            <a:xfrm>
              <a:off x="0" y="6368386"/>
              <a:ext cx="9497077" cy="440267"/>
            </a:xfrm>
            <a:prstGeom prst="rect">
              <a:avLst/>
            </a:prstGeom>
          </p:spPr>
          <p:txBody>
            <a:bodyPr lIns="0" tIns="0" rIns="0" bIns="0" rtlCol="0" anchor="t">
              <a:spAutoFit/>
            </a:bodyPr>
            <a:lstStyle/>
            <a:p>
              <a:pPr marL="0" lvl="0" indent="0" algn="l">
                <a:lnSpc>
                  <a:spcPts val="2800"/>
                </a:lnSpc>
              </a:pPr>
              <a:r>
                <a:rPr lang="en-US" sz="2000">
                  <a:solidFill>
                    <a:srgbClr val="000000"/>
                  </a:solidFill>
                  <a:latin typeface="Nunito"/>
                </a:rPr>
                <a:t>Integrale aanpak op 3 hoofdcriteria</a:t>
              </a:r>
            </a:p>
          </p:txBody>
        </p:sp>
        <p:sp>
          <p:nvSpPr>
            <p:cNvPr id="34" name="TextBox 34"/>
            <p:cNvSpPr txBox="1"/>
            <p:nvPr/>
          </p:nvSpPr>
          <p:spPr>
            <a:xfrm>
              <a:off x="0" y="5604691"/>
              <a:ext cx="9497077" cy="647700"/>
            </a:xfrm>
            <a:prstGeom prst="rect">
              <a:avLst/>
            </a:prstGeom>
          </p:spPr>
          <p:txBody>
            <a:bodyPr lIns="0" tIns="0" rIns="0" bIns="0" rtlCol="0" anchor="t">
              <a:spAutoFit/>
            </a:bodyPr>
            <a:lstStyle/>
            <a:p>
              <a:pPr marL="0" lvl="0" indent="0" algn="l">
                <a:lnSpc>
                  <a:spcPts val="3839"/>
                </a:lnSpc>
                <a:spcBef>
                  <a:spcPct val="0"/>
                </a:spcBef>
              </a:pPr>
              <a:r>
                <a:rPr lang="en-US" sz="3199">
                  <a:solidFill>
                    <a:srgbClr val="000000"/>
                  </a:solidFill>
                  <a:latin typeface="Nunito Bold"/>
                </a:rPr>
                <a:t>IMPACT-KWALITEIT-VERANKERING</a:t>
              </a:r>
            </a:p>
          </p:txBody>
        </p:sp>
      </p:grpSp>
      <p:sp>
        <p:nvSpPr>
          <p:cNvPr id="35" name="Freeform 35"/>
          <p:cNvSpPr/>
          <p:nvPr/>
        </p:nvSpPr>
        <p:spPr>
          <a:xfrm>
            <a:off x="15414424" y="141360"/>
            <a:ext cx="2058123" cy="823248"/>
          </a:xfrm>
          <a:custGeom>
            <a:avLst/>
            <a:gdLst/>
            <a:ahLst/>
            <a:cxnLst/>
            <a:rect l="l" t="t" r="r" b="b"/>
            <a:pathLst>
              <a:path w="2058123" h="823248">
                <a:moveTo>
                  <a:pt x="0" y="0"/>
                </a:moveTo>
                <a:lnTo>
                  <a:pt x="2058123" y="0"/>
                </a:lnTo>
                <a:lnTo>
                  <a:pt x="2058123" y="823248"/>
                </a:lnTo>
                <a:lnTo>
                  <a:pt x="0" y="823248"/>
                </a:lnTo>
                <a:lnTo>
                  <a:pt x="0" y="0"/>
                </a:lnTo>
                <a:close/>
              </a:path>
            </a:pathLst>
          </a:custGeom>
          <a:blipFill>
            <a:blip r:embed="rId12"/>
            <a:stretch>
              <a:fillRect/>
            </a:stretch>
          </a:blipFill>
        </p:spPr>
        <p:txBody>
          <a:bodyPr/>
          <a:lstStyle/>
          <a:p>
            <a:endParaRPr lang="nl-NL"/>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151508" y="964608"/>
            <a:ext cx="9107792" cy="8357783"/>
            <a:chOff x="0" y="0"/>
            <a:chExt cx="2998629" cy="2751698"/>
          </a:xfrm>
        </p:grpSpPr>
        <p:sp>
          <p:nvSpPr>
            <p:cNvPr id="3" name="Freeform 3"/>
            <p:cNvSpPr/>
            <p:nvPr/>
          </p:nvSpPr>
          <p:spPr>
            <a:xfrm>
              <a:off x="12700" y="12700"/>
              <a:ext cx="2931319" cy="2683118"/>
            </a:xfrm>
            <a:custGeom>
              <a:avLst/>
              <a:gdLst/>
              <a:ahLst/>
              <a:cxnLst/>
              <a:rect l="l" t="t" r="r" b="b"/>
              <a:pathLst>
                <a:path w="2931319" h="2683118">
                  <a:moveTo>
                    <a:pt x="43180" y="2683118"/>
                  </a:moveTo>
                  <a:lnTo>
                    <a:pt x="2888139" y="2683118"/>
                  </a:lnTo>
                  <a:cubicBezTo>
                    <a:pt x="2912269" y="2683118"/>
                    <a:pt x="2931319" y="2664068"/>
                    <a:pt x="2931319" y="2639938"/>
                  </a:cubicBezTo>
                  <a:lnTo>
                    <a:pt x="2931319" y="43180"/>
                  </a:lnTo>
                  <a:cubicBezTo>
                    <a:pt x="2931319" y="19050"/>
                    <a:pt x="2912269" y="0"/>
                    <a:pt x="2888139" y="0"/>
                  </a:cubicBezTo>
                  <a:lnTo>
                    <a:pt x="43180" y="0"/>
                  </a:lnTo>
                  <a:cubicBezTo>
                    <a:pt x="19050" y="0"/>
                    <a:pt x="0" y="19050"/>
                    <a:pt x="0" y="43180"/>
                  </a:cubicBezTo>
                  <a:lnTo>
                    <a:pt x="0" y="2639938"/>
                  </a:lnTo>
                  <a:cubicBezTo>
                    <a:pt x="0" y="2664068"/>
                    <a:pt x="19050" y="2683118"/>
                    <a:pt x="43180" y="2683118"/>
                  </a:cubicBezTo>
                  <a:close/>
                </a:path>
              </a:pathLst>
            </a:custGeom>
            <a:solidFill>
              <a:srgbClr val="573078"/>
            </a:solidFill>
          </p:spPr>
          <p:txBody>
            <a:bodyPr/>
            <a:lstStyle/>
            <a:p>
              <a:endParaRPr lang="nl-NL"/>
            </a:p>
          </p:txBody>
        </p:sp>
        <p:sp>
          <p:nvSpPr>
            <p:cNvPr id="4" name="Freeform 4"/>
            <p:cNvSpPr/>
            <p:nvPr/>
          </p:nvSpPr>
          <p:spPr>
            <a:xfrm>
              <a:off x="0" y="0"/>
              <a:ext cx="2998629" cy="2751698"/>
            </a:xfrm>
            <a:custGeom>
              <a:avLst/>
              <a:gdLst/>
              <a:ahLst/>
              <a:cxnLst/>
              <a:rect l="l" t="t" r="r" b="b"/>
              <a:pathLst>
                <a:path w="2998629" h="2751698">
                  <a:moveTo>
                    <a:pt x="2955449" y="44450"/>
                  </a:moveTo>
                  <a:cubicBezTo>
                    <a:pt x="2950369" y="19050"/>
                    <a:pt x="2927509" y="0"/>
                    <a:pt x="2900839" y="0"/>
                  </a:cubicBezTo>
                  <a:lnTo>
                    <a:pt x="55880" y="0"/>
                  </a:lnTo>
                  <a:cubicBezTo>
                    <a:pt x="25400" y="0"/>
                    <a:pt x="0" y="25400"/>
                    <a:pt x="0" y="55880"/>
                  </a:cubicBezTo>
                  <a:lnTo>
                    <a:pt x="0" y="2652638"/>
                  </a:lnTo>
                  <a:cubicBezTo>
                    <a:pt x="0" y="2679308"/>
                    <a:pt x="17780" y="2700898"/>
                    <a:pt x="43180" y="2707248"/>
                  </a:cubicBezTo>
                  <a:cubicBezTo>
                    <a:pt x="48260" y="2732648"/>
                    <a:pt x="71120" y="2751698"/>
                    <a:pt x="97790" y="2751698"/>
                  </a:cubicBezTo>
                  <a:lnTo>
                    <a:pt x="2942749" y="2751698"/>
                  </a:lnTo>
                  <a:cubicBezTo>
                    <a:pt x="2973229" y="2751698"/>
                    <a:pt x="2998629" y="2726298"/>
                    <a:pt x="2998629" y="2695818"/>
                  </a:cubicBezTo>
                  <a:lnTo>
                    <a:pt x="2998629" y="99060"/>
                  </a:lnTo>
                  <a:cubicBezTo>
                    <a:pt x="2998629" y="72390"/>
                    <a:pt x="2980849" y="50800"/>
                    <a:pt x="2955449" y="44450"/>
                  </a:cubicBezTo>
                  <a:close/>
                  <a:moveTo>
                    <a:pt x="12700" y="2652638"/>
                  </a:moveTo>
                  <a:lnTo>
                    <a:pt x="12700" y="55880"/>
                  </a:lnTo>
                  <a:cubicBezTo>
                    <a:pt x="12700" y="31750"/>
                    <a:pt x="31750" y="12700"/>
                    <a:pt x="55880" y="12700"/>
                  </a:cubicBezTo>
                  <a:lnTo>
                    <a:pt x="2900839" y="12700"/>
                  </a:lnTo>
                  <a:cubicBezTo>
                    <a:pt x="2924969" y="12700"/>
                    <a:pt x="2944019" y="31750"/>
                    <a:pt x="2944019" y="55880"/>
                  </a:cubicBezTo>
                  <a:lnTo>
                    <a:pt x="2944019" y="2652638"/>
                  </a:lnTo>
                  <a:cubicBezTo>
                    <a:pt x="2944019" y="2676768"/>
                    <a:pt x="2924969" y="2695818"/>
                    <a:pt x="2900839" y="2695818"/>
                  </a:cubicBezTo>
                  <a:lnTo>
                    <a:pt x="55880" y="2695818"/>
                  </a:lnTo>
                  <a:cubicBezTo>
                    <a:pt x="31750" y="2695818"/>
                    <a:pt x="12700" y="2676768"/>
                    <a:pt x="12700" y="2652638"/>
                  </a:cubicBezTo>
                  <a:close/>
                </a:path>
              </a:pathLst>
            </a:custGeom>
            <a:solidFill>
              <a:srgbClr val="000000"/>
            </a:solidFill>
          </p:spPr>
          <p:txBody>
            <a:bodyPr/>
            <a:lstStyle/>
            <a:p>
              <a:endParaRPr lang="nl-NL"/>
            </a:p>
          </p:txBody>
        </p:sp>
      </p:grpSp>
      <p:grpSp>
        <p:nvGrpSpPr>
          <p:cNvPr id="5" name="Group 5"/>
          <p:cNvGrpSpPr/>
          <p:nvPr/>
        </p:nvGrpSpPr>
        <p:grpSpPr>
          <a:xfrm>
            <a:off x="8385130" y="1965036"/>
            <a:ext cx="8496140" cy="6969756"/>
            <a:chOff x="0" y="0"/>
            <a:chExt cx="2237667" cy="1835656"/>
          </a:xfrm>
        </p:grpSpPr>
        <p:sp>
          <p:nvSpPr>
            <p:cNvPr id="6" name="Freeform 6"/>
            <p:cNvSpPr/>
            <p:nvPr/>
          </p:nvSpPr>
          <p:spPr>
            <a:xfrm>
              <a:off x="0" y="0"/>
              <a:ext cx="2237667" cy="1835656"/>
            </a:xfrm>
            <a:custGeom>
              <a:avLst/>
              <a:gdLst/>
              <a:ahLst/>
              <a:cxnLst/>
              <a:rect l="l" t="t" r="r" b="b"/>
              <a:pathLst>
                <a:path w="2237667" h="1835656">
                  <a:moveTo>
                    <a:pt x="18225" y="0"/>
                  </a:moveTo>
                  <a:lnTo>
                    <a:pt x="2219442" y="0"/>
                  </a:lnTo>
                  <a:cubicBezTo>
                    <a:pt x="2224275" y="0"/>
                    <a:pt x="2228911" y="1920"/>
                    <a:pt x="2232329" y="5338"/>
                  </a:cubicBezTo>
                  <a:cubicBezTo>
                    <a:pt x="2235746" y="8756"/>
                    <a:pt x="2237667" y="13391"/>
                    <a:pt x="2237667" y="18225"/>
                  </a:cubicBezTo>
                  <a:lnTo>
                    <a:pt x="2237667" y="1817432"/>
                  </a:lnTo>
                  <a:cubicBezTo>
                    <a:pt x="2237667" y="1822265"/>
                    <a:pt x="2235746" y="1826900"/>
                    <a:pt x="2232329" y="1830318"/>
                  </a:cubicBezTo>
                  <a:cubicBezTo>
                    <a:pt x="2228911" y="1833736"/>
                    <a:pt x="2224275" y="1835656"/>
                    <a:pt x="2219442" y="1835656"/>
                  </a:cubicBezTo>
                  <a:lnTo>
                    <a:pt x="18225" y="1835656"/>
                  </a:lnTo>
                  <a:cubicBezTo>
                    <a:pt x="13391" y="1835656"/>
                    <a:pt x="8756" y="1833736"/>
                    <a:pt x="5338" y="1830318"/>
                  </a:cubicBezTo>
                  <a:cubicBezTo>
                    <a:pt x="1920" y="1826900"/>
                    <a:pt x="0" y="1822265"/>
                    <a:pt x="0" y="1817432"/>
                  </a:cubicBezTo>
                  <a:lnTo>
                    <a:pt x="0" y="18225"/>
                  </a:lnTo>
                  <a:cubicBezTo>
                    <a:pt x="0" y="13391"/>
                    <a:pt x="1920" y="8756"/>
                    <a:pt x="5338" y="5338"/>
                  </a:cubicBezTo>
                  <a:cubicBezTo>
                    <a:pt x="8756" y="1920"/>
                    <a:pt x="13391" y="0"/>
                    <a:pt x="18225" y="0"/>
                  </a:cubicBezTo>
                  <a:close/>
                </a:path>
              </a:pathLst>
            </a:custGeom>
            <a:solidFill>
              <a:srgbClr val="FFFFFF"/>
            </a:solidFill>
            <a:ln w="28575" cap="sq">
              <a:solidFill>
                <a:srgbClr val="000000"/>
              </a:solidFill>
              <a:prstDash val="solid"/>
              <a:miter/>
            </a:ln>
          </p:spPr>
          <p:txBody>
            <a:bodyPr/>
            <a:lstStyle/>
            <a:p>
              <a:endParaRPr lang="nl-NL"/>
            </a:p>
          </p:txBody>
        </p:sp>
        <p:sp>
          <p:nvSpPr>
            <p:cNvPr id="7" name="TextBox 7"/>
            <p:cNvSpPr txBox="1"/>
            <p:nvPr/>
          </p:nvSpPr>
          <p:spPr>
            <a:xfrm>
              <a:off x="0" y="-19050"/>
              <a:ext cx="2237667" cy="1854706"/>
            </a:xfrm>
            <a:prstGeom prst="rect">
              <a:avLst/>
            </a:prstGeom>
          </p:spPr>
          <p:txBody>
            <a:bodyPr lIns="50800" tIns="50800" rIns="50800" bIns="50800" rtlCol="0" anchor="ctr"/>
            <a:lstStyle/>
            <a:p>
              <a:pPr algn="ctr">
                <a:lnSpc>
                  <a:spcPts val="2683"/>
                </a:lnSpc>
              </a:pPr>
              <a:endParaRPr/>
            </a:p>
          </p:txBody>
        </p:sp>
      </p:grpSp>
      <p:grpSp>
        <p:nvGrpSpPr>
          <p:cNvPr id="8" name="Group 8"/>
          <p:cNvGrpSpPr/>
          <p:nvPr/>
        </p:nvGrpSpPr>
        <p:grpSpPr>
          <a:xfrm>
            <a:off x="8568201" y="1310939"/>
            <a:ext cx="379520" cy="379520"/>
            <a:chOff x="0" y="0"/>
            <a:chExt cx="506027" cy="506027"/>
          </a:xfrm>
        </p:grpSpPr>
        <p:grpSp>
          <p:nvGrpSpPr>
            <p:cNvPr id="9" name="Group 9"/>
            <p:cNvGrpSpPr/>
            <p:nvPr/>
          </p:nvGrpSpPr>
          <p:grpSpPr>
            <a:xfrm>
              <a:off x="0" y="0"/>
              <a:ext cx="506027" cy="506027"/>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txBody>
              <a:bodyPr/>
              <a:lstStyle/>
              <a:p>
                <a:endParaRPr lang="nl-NL"/>
              </a:p>
            </p:txBody>
          </p:sp>
        </p:grpSp>
        <p:grpSp>
          <p:nvGrpSpPr>
            <p:cNvPr id="11" name="Group 11"/>
            <p:cNvGrpSpPr/>
            <p:nvPr/>
          </p:nvGrpSpPr>
          <p:grpSpPr>
            <a:xfrm>
              <a:off x="34461" y="34461"/>
              <a:ext cx="437105" cy="437105"/>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txBody>
              <a:bodyPr/>
              <a:lstStyle/>
              <a:p>
                <a:endParaRPr lang="nl-NL"/>
              </a:p>
            </p:txBody>
          </p:sp>
        </p:grpSp>
      </p:grpSp>
      <p:grpSp>
        <p:nvGrpSpPr>
          <p:cNvPr id="13" name="Group 13"/>
          <p:cNvGrpSpPr/>
          <p:nvPr/>
        </p:nvGrpSpPr>
        <p:grpSpPr>
          <a:xfrm>
            <a:off x="9088569" y="1310939"/>
            <a:ext cx="379520" cy="379520"/>
            <a:chOff x="0" y="0"/>
            <a:chExt cx="506027" cy="506027"/>
          </a:xfrm>
        </p:grpSpPr>
        <p:grpSp>
          <p:nvGrpSpPr>
            <p:cNvPr id="14" name="Group 14"/>
            <p:cNvGrpSpPr/>
            <p:nvPr/>
          </p:nvGrpSpPr>
          <p:grpSpPr>
            <a:xfrm>
              <a:off x="0" y="0"/>
              <a:ext cx="506027" cy="506027"/>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txBody>
              <a:bodyPr/>
              <a:lstStyle/>
              <a:p>
                <a:endParaRPr lang="nl-NL"/>
              </a:p>
            </p:txBody>
          </p:sp>
        </p:grpSp>
        <p:grpSp>
          <p:nvGrpSpPr>
            <p:cNvPr id="16" name="Group 16"/>
            <p:cNvGrpSpPr/>
            <p:nvPr/>
          </p:nvGrpSpPr>
          <p:grpSpPr>
            <a:xfrm>
              <a:off x="34461" y="34461"/>
              <a:ext cx="437105" cy="437105"/>
              <a:chOff x="0" y="0"/>
              <a:chExt cx="6350000" cy="6350000"/>
            </a:xfrm>
          </p:grpSpPr>
          <p:sp>
            <p:nvSpPr>
              <p:cNvPr id="17" name="Freeform 1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txBody>
              <a:bodyPr/>
              <a:lstStyle/>
              <a:p>
                <a:endParaRPr lang="nl-NL"/>
              </a:p>
            </p:txBody>
          </p:sp>
        </p:grpSp>
      </p:grpSp>
      <p:grpSp>
        <p:nvGrpSpPr>
          <p:cNvPr id="18" name="Group 18"/>
          <p:cNvGrpSpPr/>
          <p:nvPr/>
        </p:nvGrpSpPr>
        <p:grpSpPr>
          <a:xfrm>
            <a:off x="9608936" y="1310939"/>
            <a:ext cx="379520" cy="379520"/>
            <a:chOff x="0" y="0"/>
            <a:chExt cx="506027" cy="506027"/>
          </a:xfrm>
        </p:grpSpPr>
        <p:grpSp>
          <p:nvGrpSpPr>
            <p:cNvPr id="19" name="Group 19"/>
            <p:cNvGrpSpPr/>
            <p:nvPr/>
          </p:nvGrpSpPr>
          <p:grpSpPr>
            <a:xfrm>
              <a:off x="0" y="0"/>
              <a:ext cx="506027" cy="506027"/>
              <a:chOff x="0" y="0"/>
              <a:chExt cx="6350000" cy="6350000"/>
            </a:xfrm>
          </p:grpSpPr>
          <p:sp>
            <p:nvSpPr>
              <p:cNvPr id="20" name="Freeform 2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txBody>
              <a:bodyPr/>
              <a:lstStyle/>
              <a:p>
                <a:endParaRPr lang="nl-NL"/>
              </a:p>
            </p:txBody>
          </p:sp>
        </p:grpSp>
        <p:grpSp>
          <p:nvGrpSpPr>
            <p:cNvPr id="21" name="Group 21"/>
            <p:cNvGrpSpPr/>
            <p:nvPr/>
          </p:nvGrpSpPr>
          <p:grpSpPr>
            <a:xfrm>
              <a:off x="34461" y="34461"/>
              <a:ext cx="437105" cy="437105"/>
              <a:chOff x="0" y="0"/>
              <a:chExt cx="6350000" cy="6350000"/>
            </a:xfrm>
          </p:grpSpPr>
          <p:sp>
            <p:nvSpPr>
              <p:cNvPr id="22" name="Freeform 2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txBody>
              <a:bodyPr/>
              <a:lstStyle/>
              <a:p>
                <a:endParaRPr lang="nl-NL"/>
              </a:p>
            </p:txBody>
          </p:sp>
        </p:grpSp>
      </p:grpSp>
      <p:sp>
        <p:nvSpPr>
          <p:cNvPr id="23" name="TextBox 23"/>
          <p:cNvSpPr txBox="1"/>
          <p:nvPr/>
        </p:nvSpPr>
        <p:spPr>
          <a:xfrm>
            <a:off x="1028700" y="1066800"/>
            <a:ext cx="6979933" cy="1967876"/>
          </a:xfrm>
          <a:prstGeom prst="rect">
            <a:avLst/>
          </a:prstGeom>
        </p:spPr>
        <p:txBody>
          <a:bodyPr lIns="0" tIns="0" rIns="0" bIns="0" rtlCol="0" anchor="t">
            <a:spAutoFit/>
          </a:bodyPr>
          <a:lstStyle/>
          <a:p>
            <a:pPr marL="0" lvl="0" indent="0" algn="l">
              <a:lnSpc>
                <a:spcPts val="5040"/>
              </a:lnSpc>
            </a:pPr>
            <a:r>
              <a:rPr lang="en-US" sz="4800">
                <a:solidFill>
                  <a:srgbClr val="000000"/>
                </a:solidFill>
                <a:latin typeface="Bubblebody Neue Bold"/>
              </a:rPr>
              <a:t>Hoe kijkt de beoordelingscommissie naar een  aanvraag?</a:t>
            </a:r>
          </a:p>
        </p:txBody>
      </p:sp>
      <p:grpSp>
        <p:nvGrpSpPr>
          <p:cNvPr id="24" name="Group 24"/>
          <p:cNvGrpSpPr/>
          <p:nvPr/>
        </p:nvGrpSpPr>
        <p:grpSpPr>
          <a:xfrm>
            <a:off x="9216154" y="2589348"/>
            <a:ext cx="6978499" cy="871221"/>
            <a:chOff x="0" y="0"/>
            <a:chExt cx="9304666" cy="1161628"/>
          </a:xfrm>
        </p:grpSpPr>
        <p:sp>
          <p:nvSpPr>
            <p:cNvPr id="25" name="TextBox 25"/>
            <p:cNvSpPr txBox="1"/>
            <p:nvPr/>
          </p:nvSpPr>
          <p:spPr>
            <a:xfrm>
              <a:off x="0" y="744645"/>
              <a:ext cx="9304666" cy="416983"/>
            </a:xfrm>
            <a:prstGeom prst="rect">
              <a:avLst/>
            </a:prstGeom>
          </p:spPr>
          <p:txBody>
            <a:bodyPr lIns="0" tIns="0" rIns="0" bIns="0" rtlCol="0" anchor="t">
              <a:spAutoFit/>
            </a:bodyPr>
            <a:lstStyle/>
            <a:p>
              <a:pPr marL="0" lvl="0" indent="0" algn="l">
                <a:lnSpc>
                  <a:spcPts val="2600"/>
                </a:lnSpc>
              </a:pPr>
              <a:r>
                <a:rPr lang="en-US" sz="2000">
                  <a:solidFill>
                    <a:srgbClr val="000000"/>
                  </a:solidFill>
                  <a:latin typeface="Nunito Bold"/>
                </a:rPr>
                <a:t>Impact - Kwaliteit - Verankering</a:t>
              </a:r>
            </a:p>
          </p:txBody>
        </p:sp>
        <p:sp>
          <p:nvSpPr>
            <p:cNvPr id="26" name="TextBox 26"/>
            <p:cNvSpPr txBox="1"/>
            <p:nvPr/>
          </p:nvSpPr>
          <p:spPr>
            <a:xfrm>
              <a:off x="0" y="0"/>
              <a:ext cx="9304666" cy="609600"/>
            </a:xfrm>
            <a:prstGeom prst="rect">
              <a:avLst/>
            </a:prstGeom>
          </p:spPr>
          <p:txBody>
            <a:bodyPr lIns="0" tIns="0" rIns="0" bIns="0" rtlCol="0" anchor="t">
              <a:spAutoFit/>
            </a:bodyPr>
            <a:lstStyle/>
            <a:p>
              <a:pPr marL="0" lvl="0" indent="0" algn="l">
                <a:lnSpc>
                  <a:spcPts val="3600"/>
                </a:lnSpc>
                <a:spcBef>
                  <a:spcPct val="0"/>
                </a:spcBef>
              </a:pPr>
              <a:r>
                <a:rPr lang="en-US" sz="3000">
                  <a:solidFill>
                    <a:srgbClr val="000000"/>
                  </a:solidFill>
                  <a:latin typeface="Nunito Bold"/>
                </a:rPr>
                <a:t>Hoofdcriteria</a:t>
              </a:r>
            </a:p>
          </p:txBody>
        </p:sp>
      </p:grpSp>
      <p:sp>
        <p:nvSpPr>
          <p:cNvPr id="27" name="TextBox 27"/>
          <p:cNvSpPr txBox="1"/>
          <p:nvPr/>
        </p:nvSpPr>
        <p:spPr>
          <a:xfrm>
            <a:off x="9216154" y="4073434"/>
            <a:ext cx="6978499" cy="457200"/>
          </a:xfrm>
          <a:prstGeom prst="rect">
            <a:avLst/>
          </a:prstGeom>
        </p:spPr>
        <p:txBody>
          <a:bodyPr lIns="0" tIns="0" rIns="0" bIns="0" rtlCol="0" anchor="t">
            <a:spAutoFit/>
          </a:bodyPr>
          <a:lstStyle/>
          <a:p>
            <a:pPr marL="0" lvl="0" indent="0" algn="l">
              <a:lnSpc>
                <a:spcPts val="3600"/>
              </a:lnSpc>
              <a:spcBef>
                <a:spcPct val="0"/>
              </a:spcBef>
            </a:pPr>
            <a:r>
              <a:rPr lang="en-US" sz="3000">
                <a:solidFill>
                  <a:srgbClr val="000000"/>
                </a:solidFill>
                <a:latin typeface="Nunito Bold"/>
              </a:rPr>
              <a:t>Visiedocument - Activiteitenplan</a:t>
            </a:r>
          </a:p>
        </p:txBody>
      </p:sp>
      <p:grpSp>
        <p:nvGrpSpPr>
          <p:cNvPr id="28" name="Group 28"/>
          <p:cNvGrpSpPr/>
          <p:nvPr/>
        </p:nvGrpSpPr>
        <p:grpSpPr>
          <a:xfrm>
            <a:off x="9216154" y="5240519"/>
            <a:ext cx="6978499" cy="871221"/>
            <a:chOff x="0" y="0"/>
            <a:chExt cx="9304666" cy="1161628"/>
          </a:xfrm>
        </p:grpSpPr>
        <p:sp>
          <p:nvSpPr>
            <p:cNvPr id="29" name="TextBox 29"/>
            <p:cNvSpPr txBox="1"/>
            <p:nvPr/>
          </p:nvSpPr>
          <p:spPr>
            <a:xfrm>
              <a:off x="0" y="744645"/>
              <a:ext cx="9304666" cy="416983"/>
            </a:xfrm>
            <a:prstGeom prst="rect">
              <a:avLst/>
            </a:prstGeom>
          </p:spPr>
          <p:txBody>
            <a:bodyPr lIns="0" tIns="0" rIns="0" bIns="0" rtlCol="0" anchor="t">
              <a:spAutoFit/>
            </a:bodyPr>
            <a:lstStyle/>
            <a:p>
              <a:pPr marL="0" lvl="0" indent="0" algn="l">
                <a:lnSpc>
                  <a:spcPts val="2600"/>
                </a:lnSpc>
              </a:pPr>
              <a:endParaRPr/>
            </a:p>
          </p:txBody>
        </p:sp>
        <p:sp>
          <p:nvSpPr>
            <p:cNvPr id="30" name="TextBox 30"/>
            <p:cNvSpPr txBox="1"/>
            <p:nvPr/>
          </p:nvSpPr>
          <p:spPr>
            <a:xfrm>
              <a:off x="0" y="0"/>
              <a:ext cx="9304666" cy="609600"/>
            </a:xfrm>
            <a:prstGeom prst="rect">
              <a:avLst/>
            </a:prstGeom>
          </p:spPr>
          <p:txBody>
            <a:bodyPr lIns="0" tIns="0" rIns="0" bIns="0" rtlCol="0" anchor="t">
              <a:spAutoFit/>
            </a:bodyPr>
            <a:lstStyle/>
            <a:p>
              <a:pPr marL="0" lvl="0" indent="0" algn="l">
                <a:lnSpc>
                  <a:spcPts val="3600"/>
                </a:lnSpc>
                <a:spcBef>
                  <a:spcPct val="0"/>
                </a:spcBef>
              </a:pPr>
              <a:r>
                <a:rPr lang="en-US" sz="3000">
                  <a:solidFill>
                    <a:srgbClr val="000000"/>
                  </a:solidFill>
                  <a:latin typeface="Nunito Bold"/>
                </a:rPr>
                <a:t>Activiteitenplanning</a:t>
              </a:r>
            </a:p>
          </p:txBody>
        </p:sp>
      </p:grpSp>
      <p:grpSp>
        <p:nvGrpSpPr>
          <p:cNvPr id="31" name="Group 31"/>
          <p:cNvGrpSpPr/>
          <p:nvPr/>
        </p:nvGrpSpPr>
        <p:grpSpPr>
          <a:xfrm>
            <a:off x="9278329" y="6381766"/>
            <a:ext cx="6978499" cy="871221"/>
            <a:chOff x="0" y="0"/>
            <a:chExt cx="9304666" cy="1161628"/>
          </a:xfrm>
        </p:grpSpPr>
        <p:sp>
          <p:nvSpPr>
            <p:cNvPr id="32" name="TextBox 32"/>
            <p:cNvSpPr txBox="1"/>
            <p:nvPr/>
          </p:nvSpPr>
          <p:spPr>
            <a:xfrm>
              <a:off x="0" y="744645"/>
              <a:ext cx="9304666" cy="416983"/>
            </a:xfrm>
            <a:prstGeom prst="rect">
              <a:avLst/>
            </a:prstGeom>
          </p:spPr>
          <p:txBody>
            <a:bodyPr lIns="0" tIns="0" rIns="0" bIns="0" rtlCol="0" anchor="t">
              <a:spAutoFit/>
            </a:bodyPr>
            <a:lstStyle/>
            <a:p>
              <a:pPr marL="0" lvl="0" indent="0" algn="l">
                <a:lnSpc>
                  <a:spcPts val="2600"/>
                </a:lnSpc>
              </a:pPr>
              <a:endParaRPr/>
            </a:p>
          </p:txBody>
        </p:sp>
        <p:sp>
          <p:nvSpPr>
            <p:cNvPr id="33" name="TextBox 33"/>
            <p:cNvSpPr txBox="1"/>
            <p:nvPr/>
          </p:nvSpPr>
          <p:spPr>
            <a:xfrm>
              <a:off x="0" y="0"/>
              <a:ext cx="9304666" cy="609600"/>
            </a:xfrm>
            <a:prstGeom prst="rect">
              <a:avLst/>
            </a:prstGeom>
          </p:spPr>
          <p:txBody>
            <a:bodyPr lIns="0" tIns="0" rIns="0" bIns="0" rtlCol="0" anchor="t">
              <a:spAutoFit/>
            </a:bodyPr>
            <a:lstStyle/>
            <a:p>
              <a:pPr marL="0" lvl="0" indent="0" algn="l">
                <a:lnSpc>
                  <a:spcPts val="3600"/>
                </a:lnSpc>
                <a:spcBef>
                  <a:spcPct val="0"/>
                </a:spcBef>
              </a:pPr>
              <a:r>
                <a:rPr lang="en-US" sz="3000">
                  <a:solidFill>
                    <a:srgbClr val="000000"/>
                  </a:solidFill>
                  <a:latin typeface="Nunito Bold"/>
                </a:rPr>
                <a:t>Begroting</a:t>
              </a:r>
            </a:p>
          </p:txBody>
        </p:sp>
      </p:grpSp>
      <p:sp>
        <p:nvSpPr>
          <p:cNvPr id="34" name="Freeform 34"/>
          <p:cNvSpPr/>
          <p:nvPr/>
        </p:nvSpPr>
        <p:spPr>
          <a:xfrm>
            <a:off x="1028700" y="5372027"/>
            <a:ext cx="4775724" cy="3377739"/>
          </a:xfrm>
          <a:custGeom>
            <a:avLst/>
            <a:gdLst/>
            <a:ahLst/>
            <a:cxnLst/>
            <a:rect l="l" t="t" r="r" b="b"/>
            <a:pathLst>
              <a:path w="4775724" h="3377739">
                <a:moveTo>
                  <a:pt x="0" y="0"/>
                </a:moveTo>
                <a:lnTo>
                  <a:pt x="4775724" y="0"/>
                </a:lnTo>
                <a:lnTo>
                  <a:pt x="4775724" y="3377739"/>
                </a:lnTo>
                <a:lnTo>
                  <a:pt x="0" y="33777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grpSp>
        <p:nvGrpSpPr>
          <p:cNvPr id="35" name="Group 35"/>
          <p:cNvGrpSpPr/>
          <p:nvPr/>
        </p:nvGrpSpPr>
        <p:grpSpPr>
          <a:xfrm>
            <a:off x="9278329" y="7624462"/>
            <a:ext cx="6978499" cy="871221"/>
            <a:chOff x="0" y="0"/>
            <a:chExt cx="9304666" cy="1161628"/>
          </a:xfrm>
        </p:grpSpPr>
        <p:sp>
          <p:nvSpPr>
            <p:cNvPr id="36" name="TextBox 36"/>
            <p:cNvSpPr txBox="1"/>
            <p:nvPr/>
          </p:nvSpPr>
          <p:spPr>
            <a:xfrm>
              <a:off x="0" y="744645"/>
              <a:ext cx="9304666" cy="416983"/>
            </a:xfrm>
            <a:prstGeom prst="rect">
              <a:avLst/>
            </a:prstGeom>
          </p:spPr>
          <p:txBody>
            <a:bodyPr lIns="0" tIns="0" rIns="0" bIns="0" rtlCol="0" anchor="t">
              <a:spAutoFit/>
            </a:bodyPr>
            <a:lstStyle/>
            <a:p>
              <a:pPr marL="0" lvl="0" indent="0" algn="l">
                <a:lnSpc>
                  <a:spcPts val="2600"/>
                </a:lnSpc>
              </a:pPr>
              <a:endParaRPr/>
            </a:p>
          </p:txBody>
        </p:sp>
        <p:sp>
          <p:nvSpPr>
            <p:cNvPr id="37" name="TextBox 37"/>
            <p:cNvSpPr txBox="1"/>
            <p:nvPr/>
          </p:nvSpPr>
          <p:spPr>
            <a:xfrm>
              <a:off x="0" y="0"/>
              <a:ext cx="9304666" cy="609600"/>
            </a:xfrm>
            <a:prstGeom prst="rect">
              <a:avLst/>
            </a:prstGeom>
          </p:spPr>
          <p:txBody>
            <a:bodyPr lIns="0" tIns="0" rIns="0" bIns="0" rtlCol="0" anchor="t">
              <a:spAutoFit/>
            </a:bodyPr>
            <a:lstStyle/>
            <a:p>
              <a:pPr marL="0" lvl="0" indent="0" algn="l">
                <a:lnSpc>
                  <a:spcPts val="3600"/>
                </a:lnSpc>
                <a:spcBef>
                  <a:spcPct val="0"/>
                </a:spcBef>
              </a:pPr>
              <a:r>
                <a:rPr lang="en-US" sz="3000">
                  <a:solidFill>
                    <a:srgbClr val="000000"/>
                  </a:solidFill>
                  <a:latin typeface="Nunito Bold"/>
                </a:rPr>
                <a:t>Samenwerkingsovereenkomst</a:t>
              </a:r>
            </a:p>
          </p:txBody>
        </p:sp>
      </p:grpSp>
      <p:sp>
        <p:nvSpPr>
          <p:cNvPr id="38" name="Freeform 38"/>
          <p:cNvSpPr/>
          <p:nvPr/>
        </p:nvSpPr>
        <p:spPr>
          <a:xfrm>
            <a:off x="15414424" y="141360"/>
            <a:ext cx="2058123" cy="823248"/>
          </a:xfrm>
          <a:custGeom>
            <a:avLst/>
            <a:gdLst/>
            <a:ahLst/>
            <a:cxnLst/>
            <a:rect l="l" t="t" r="r" b="b"/>
            <a:pathLst>
              <a:path w="2058123" h="823248">
                <a:moveTo>
                  <a:pt x="0" y="0"/>
                </a:moveTo>
                <a:lnTo>
                  <a:pt x="2058123" y="0"/>
                </a:lnTo>
                <a:lnTo>
                  <a:pt x="2058123" y="823248"/>
                </a:lnTo>
                <a:lnTo>
                  <a:pt x="0" y="823248"/>
                </a:lnTo>
                <a:lnTo>
                  <a:pt x="0" y="0"/>
                </a:lnTo>
                <a:close/>
              </a:path>
            </a:pathLst>
          </a:custGeom>
          <a:blipFill>
            <a:blip r:embed="rId4"/>
            <a:stretch>
              <a:fillRect/>
            </a:stretch>
          </a:blipFill>
        </p:spPr>
        <p:txBody>
          <a:bodyPr/>
          <a:lstStyle/>
          <a:p>
            <a:endParaRPr lang="nl-NL"/>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833967"/>
            <a:ext cx="16230600" cy="6685634"/>
            <a:chOff x="0" y="0"/>
            <a:chExt cx="5343726" cy="2201163"/>
          </a:xfrm>
        </p:grpSpPr>
        <p:sp>
          <p:nvSpPr>
            <p:cNvPr id="3" name="Freeform 3"/>
            <p:cNvSpPr/>
            <p:nvPr/>
          </p:nvSpPr>
          <p:spPr>
            <a:xfrm>
              <a:off x="12700" y="12700"/>
              <a:ext cx="5276416" cy="2132583"/>
            </a:xfrm>
            <a:custGeom>
              <a:avLst/>
              <a:gdLst/>
              <a:ahLst/>
              <a:cxnLst/>
              <a:rect l="l" t="t" r="r" b="b"/>
              <a:pathLst>
                <a:path w="5276416" h="2132583">
                  <a:moveTo>
                    <a:pt x="43180" y="2132583"/>
                  </a:moveTo>
                  <a:lnTo>
                    <a:pt x="5233236" y="2132583"/>
                  </a:lnTo>
                  <a:cubicBezTo>
                    <a:pt x="5257366" y="2132583"/>
                    <a:pt x="5276416" y="2113533"/>
                    <a:pt x="5276416" y="2089403"/>
                  </a:cubicBezTo>
                  <a:lnTo>
                    <a:pt x="5276416" y="43180"/>
                  </a:lnTo>
                  <a:cubicBezTo>
                    <a:pt x="5276416" y="19050"/>
                    <a:pt x="5257366" y="0"/>
                    <a:pt x="5233236" y="0"/>
                  </a:cubicBezTo>
                  <a:lnTo>
                    <a:pt x="43180" y="0"/>
                  </a:lnTo>
                  <a:cubicBezTo>
                    <a:pt x="19050" y="0"/>
                    <a:pt x="0" y="19050"/>
                    <a:pt x="0" y="43180"/>
                  </a:cubicBezTo>
                  <a:lnTo>
                    <a:pt x="0" y="2089403"/>
                  </a:lnTo>
                  <a:cubicBezTo>
                    <a:pt x="0" y="2113533"/>
                    <a:pt x="19050" y="2132583"/>
                    <a:pt x="43180" y="2132583"/>
                  </a:cubicBezTo>
                  <a:close/>
                </a:path>
              </a:pathLst>
            </a:custGeom>
            <a:solidFill>
              <a:srgbClr val="573078"/>
            </a:solidFill>
          </p:spPr>
          <p:txBody>
            <a:bodyPr/>
            <a:lstStyle/>
            <a:p>
              <a:endParaRPr lang="nl-NL"/>
            </a:p>
          </p:txBody>
        </p:sp>
        <p:sp>
          <p:nvSpPr>
            <p:cNvPr id="4" name="Freeform 4"/>
            <p:cNvSpPr/>
            <p:nvPr/>
          </p:nvSpPr>
          <p:spPr>
            <a:xfrm>
              <a:off x="0" y="0"/>
              <a:ext cx="5343726" cy="2201163"/>
            </a:xfrm>
            <a:custGeom>
              <a:avLst/>
              <a:gdLst/>
              <a:ahLst/>
              <a:cxnLst/>
              <a:rect l="l" t="t" r="r" b="b"/>
              <a:pathLst>
                <a:path w="5343726" h="2201163">
                  <a:moveTo>
                    <a:pt x="5300546" y="44450"/>
                  </a:moveTo>
                  <a:cubicBezTo>
                    <a:pt x="5295466" y="19050"/>
                    <a:pt x="5272606" y="0"/>
                    <a:pt x="5245936" y="0"/>
                  </a:cubicBezTo>
                  <a:lnTo>
                    <a:pt x="55880" y="0"/>
                  </a:lnTo>
                  <a:cubicBezTo>
                    <a:pt x="25400" y="0"/>
                    <a:pt x="0" y="25400"/>
                    <a:pt x="0" y="55880"/>
                  </a:cubicBezTo>
                  <a:lnTo>
                    <a:pt x="0" y="2102103"/>
                  </a:lnTo>
                  <a:cubicBezTo>
                    <a:pt x="0" y="2128773"/>
                    <a:pt x="17780" y="2150363"/>
                    <a:pt x="43180" y="2156713"/>
                  </a:cubicBezTo>
                  <a:cubicBezTo>
                    <a:pt x="48260" y="2182113"/>
                    <a:pt x="71120" y="2201163"/>
                    <a:pt x="97790" y="2201163"/>
                  </a:cubicBezTo>
                  <a:lnTo>
                    <a:pt x="5287846" y="2201163"/>
                  </a:lnTo>
                  <a:cubicBezTo>
                    <a:pt x="5318326" y="2201163"/>
                    <a:pt x="5343726" y="2175763"/>
                    <a:pt x="5343726" y="2145283"/>
                  </a:cubicBezTo>
                  <a:lnTo>
                    <a:pt x="5343726" y="99060"/>
                  </a:lnTo>
                  <a:cubicBezTo>
                    <a:pt x="5343726" y="72390"/>
                    <a:pt x="5325946" y="50800"/>
                    <a:pt x="5300546" y="44450"/>
                  </a:cubicBezTo>
                  <a:close/>
                  <a:moveTo>
                    <a:pt x="12700" y="2102103"/>
                  </a:moveTo>
                  <a:lnTo>
                    <a:pt x="12700" y="55880"/>
                  </a:lnTo>
                  <a:cubicBezTo>
                    <a:pt x="12700" y="31750"/>
                    <a:pt x="31750" y="12700"/>
                    <a:pt x="55880" y="12700"/>
                  </a:cubicBezTo>
                  <a:lnTo>
                    <a:pt x="5245936" y="12700"/>
                  </a:lnTo>
                  <a:cubicBezTo>
                    <a:pt x="5270066" y="12700"/>
                    <a:pt x="5289116" y="31750"/>
                    <a:pt x="5289116" y="55880"/>
                  </a:cubicBezTo>
                  <a:lnTo>
                    <a:pt x="5289116" y="2102103"/>
                  </a:lnTo>
                  <a:cubicBezTo>
                    <a:pt x="5289116" y="2126233"/>
                    <a:pt x="5270066" y="2145283"/>
                    <a:pt x="5245936" y="2145283"/>
                  </a:cubicBezTo>
                  <a:lnTo>
                    <a:pt x="55880" y="2145283"/>
                  </a:lnTo>
                  <a:cubicBezTo>
                    <a:pt x="31750" y="2145283"/>
                    <a:pt x="12700" y="2126233"/>
                    <a:pt x="12700" y="2102103"/>
                  </a:cubicBezTo>
                  <a:close/>
                </a:path>
              </a:pathLst>
            </a:custGeom>
            <a:solidFill>
              <a:srgbClr val="573078"/>
            </a:solidFill>
          </p:spPr>
          <p:txBody>
            <a:bodyPr/>
            <a:lstStyle/>
            <a:p>
              <a:endParaRPr lang="nl-NL"/>
            </a:p>
          </p:txBody>
        </p:sp>
      </p:grpSp>
      <p:grpSp>
        <p:nvGrpSpPr>
          <p:cNvPr id="5" name="Group 5"/>
          <p:cNvGrpSpPr/>
          <p:nvPr/>
        </p:nvGrpSpPr>
        <p:grpSpPr>
          <a:xfrm>
            <a:off x="1334792" y="2959867"/>
            <a:ext cx="15618417" cy="5311679"/>
            <a:chOff x="0" y="0"/>
            <a:chExt cx="4113493" cy="1398961"/>
          </a:xfrm>
        </p:grpSpPr>
        <p:sp>
          <p:nvSpPr>
            <p:cNvPr id="6" name="Freeform 6"/>
            <p:cNvSpPr/>
            <p:nvPr/>
          </p:nvSpPr>
          <p:spPr>
            <a:xfrm>
              <a:off x="0" y="0"/>
              <a:ext cx="4113493" cy="1398961"/>
            </a:xfrm>
            <a:custGeom>
              <a:avLst/>
              <a:gdLst/>
              <a:ahLst/>
              <a:cxnLst/>
              <a:rect l="l" t="t" r="r" b="b"/>
              <a:pathLst>
                <a:path w="4113493" h="1398961">
                  <a:moveTo>
                    <a:pt x="9914" y="0"/>
                  </a:moveTo>
                  <a:lnTo>
                    <a:pt x="4103579" y="0"/>
                  </a:lnTo>
                  <a:cubicBezTo>
                    <a:pt x="4109054" y="0"/>
                    <a:pt x="4113493" y="4439"/>
                    <a:pt x="4113493" y="9914"/>
                  </a:cubicBezTo>
                  <a:lnTo>
                    <a:pt x="4113493" y="1389047"/>
                  </a:lnTo>
                  <a:cubicBezTo>
                    <a:pt x="4113493" y="1394522"/>
                    <a:pt x="4109054" y="1398961"/>
                    <a:pt x="4103579" y="1398961"/>
                  </a:cubicBezTo>
                  <a:lnTo>
                    <a:pt x="9914" y="1398961"/>
                  </a:lnTo>
                  <a:cubicBezTo>
                    <a:pt x="4439" y="1398961"/>
                    <a:pt x="0" y="1394522"/>
                    <a:pt x="0" y="1389047"/>
                  </a:cubicBezTo>
                  <a:lnTo>
                    <a:pt x="0" y="9914"/>
                  </a:lnTo>
                  <a:cubicBezTo>
                    <a:pt x="0" y="4439"/>
                    <a:pt x="4439" y="0"/>
                    <a:pt x="9914" y="0"/>
                  </a:cubicBezTo>
                  <a:close/>
                </a:path>
              </a:pathLst>
            </a:custGeom>
            <a:solidFill>
              <a:srgbClr val="FFFFFF"/>
            </a:solidFill>
            <a:ln w="28575" cap="sq">
              <a:solidFill>
                <a:srgbClr val="000000"/>
              </a:solidFill>
              <a:prstDash val="solid"/>
              <a:miter/>
            </a:ln>
          </p:spPr>
          <p:txBody>
            <a:bodyPr/>
            <a:lstStyle/>
            <a:p>
              <a:endParaRPr lang="nl-NL"/>
            </a:p>
          </p:txBody>
        </p:sp>
        <p:sp>
          <p:nvSpPr>
            <p:cNvPr id="7" name="TextBox 7"/>
            <p:cNvSpPr txBox="1"/>
            <p:nvPr/>
          </p:nvSpPr>
          <p:spPr>
            <a:xfrm>
              <a:off x="0" y="-19050"/>
              <a:ext cx="4113493" cy="1418011"/>
            </a:xfrm>
            <a:prstGeom prst="rect">
              <a:avLst/>
            </a:prstGeom>
          </p:spPr>
          <p:txBody>
            <a:bodyPr lIns="50800" tIns="50800" rIns="50800" bIns="50800" rtlCol="0" anchor="ctr"/>
            <a:lstStyle/>
            <a:p>
              <a:pPr algn="ctr">
                <a:lnSpc>
                  <a:spcPts val="2683"/>
                </a:lnSpc>
              </a:pPr>
              <a:endParaRPr/>
            </a:p>
          </p:txBody>
        </p:sp>
      </p:grpSp>
      <p:grpSp>
        <p:nvGrpSpPr>
          <p:cNvPr id="8" name="Group 8"/>
          <p:cNvGrpSpPr/>
          <p:nvPr/>
        </p:nvGrpSpPr>
        <p:grpSpPr>
          <a:xfrm>
            <a:off x="1445393" y="2180297"/>
            <a:ext cx="379520" cy="379520"/>
            <a:chOff x="0" y="0"/>
            <a:chExt cx="506027" cy="506027"/>
          </a:xfrm>
        </p:grpSpPr>
        <p:grpSp>
          <p:nvGrpSpPr>
            <p:cNvPr id="9" name="Group 9"/>
            <p:cNvGrpSpPr/>
            <p:nvPr/>
          </p:nvGrpSpPr>
          <p:grpSpPr>
            <a:xfrm>
              <a:off x="0" y="0"/>
              <a:ext cx="506027" cy="506027"/>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txBody>
              <a:bodyPr/>
              <a:lstStyle/>
              <a:p>
                <a:endParaRPr lang="nl-NL"/>
              </a:p>
            </p:txBody>
          </p:sp>
        </p:grpSp>
        <p:grpSp>
          <p:nvGrpSpPr>
            <p:cNvPr id="11" name="Group 11"/>
            <p:cNvGrpSpPr/>
            <p:nvPr/>
          </p:nvGrpSpPr>
          <p:grpSpPr>
            <a:xfrm>
              <a:off x="34461" y="34461"/>
              <a:ext cx="437105" cy="437105"/>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txBody>
              <a:bodyPr/>
              <a:lstStyle/>
              <a:p>
                <a:endParaRPr lang="nl-NL"/>
              </a:p>
            </p:txBody>
          </p:sp>
        </p:grpSp>
      </p:grpSp>
      <p:grpSp>
        <p:nvGrpSpPr>
          <p:cNvPr id="13" name="Group 13"/>
          <p:cNvGrpSpPr/>
          <p:nvPr/>
        </p:nvGrpSpPr>
        <p:grpSpPr>
          <a:xfrm>
            <a:off x="1965761" y="2180297"/>
            <a:ext cx="379520" cy="379520"/>
            <a:chOff x="0" y="0"/>
            <a:chExt cx="506027" cy="506027"/>
          </a:xfrm>
        </p:grpSpPr>
        <p:grpSp>
          <p:nvGrpSpPr>
            <p:cNvPr id="14" name="Group 14"/>
            <p:cNvGrpSpPr/>
            <p:nvPr/>
          </p:nvGrpSpPr>
          <p:grpSpPr>
            <a:xfrm>
              <a:off x="0" y="0"/>
              <a:ext cx="506027" cy="506027"/>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txBody>
              <a:bodyPr/>
              <a:lstStyle/>
              <a:p>
                <a:endParaRPr lang="nl-NL"/>
              </a:p>
            </p:txBody>
          </p:sp>
        </p:grpSp>
        <p:grpSp>
          <p:nvGrpSpPr>
            <p:cNvPr id="16" name="Group 16"/>
            <p:cNvGrpSpPr/>
            <p:nvPr/>
          </p:nvGrpSpPr>
          <p:grpSpPr>
            <a:xfrm>
              <a:off x="34461" y="34461"/>
              <a:ext cx="437105" cy="437105"/>
              <a:chOff x="0" y="0"/>
              <a:chExt cx="6350000" cy="6350000"/>
            </a:xfrm>
          </p:grpSpPr>
          <p:sp>
            <p:nvSpPr>
              <p:cNvPr id="17" name="Freeform 1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txBody>
              <a:bodyPr/>
              <a:lstStyle/>
              <a:p>
                <a:endParaRPr lang="nl-NL"/>
              </a:p>
            </p:txBody>
          </p:sp>
        </p:grpSp>
      </p:grpSp>
      <p:grpSp>
        <p:nvGrpSpPr>
          <p:cNvPr id="18" name="Group 18"/>
          <p:cNvGrpSpPr/>
          <p:nvPr/>
        </p:nvGrpSpPr>
        <p:grpSpPr>
          <a:xfrm>
            <a:off x="2486128" y="2180297"/>
            <a:ext cx="379520" cy="379520"/>
            <a:chOff x="0" y="0"/>
            <a:chExt cx="506027" cy="506027"/>
          </a:xfrm>
        </p:grpSpPr>
        <p:grpSp>
          <p:nvGrpSpPr>
            <p:cNvPr id="19" name="Group 19"/>
            <p:cNvGrpSpPr/>
            <p:nvPr/>
          </p:nvGrpSpPr>
          <p:grpSpPr>
            <a:xfrm>
              <a:off x="0" y="0"/>
              <a:ext cx="506027" cy="506027"/>
              <a:chOff x="0" y="0"/>
              <a:chExt cx="6350000" cy="6350000"/>
            </a:xfrm>
          </p:grpSpPr>
          <p:sp>
            <p:nvSpPr>
              <p:cNvPr id="20" name="Freeform 2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txBody>
              <a:bodyPr/>
              <a:lstStyle/>
              <a:p>
                <a:endParaRPr lang="nl-NL"/>
              </a:p>
            </p:txBody>
          </p:sp>
        </p:grpSp>
        <p:grpSp>
          <p:nvGrpSpPr>
            <p:cNvPr id="21" name="Group 21"/>
            <p:cNvGrpSpPr/>
            <p:nvPr/>
          </p:nvGrpSpPr>
          <p:grpSpPr>
            <a:xfrm>
              <a:off x="34461" y="34461"/>
              <a:ext cx="437105" cy="437105"/>
              <a:chOff x="0" y="0"/>
              <a:chExt cx="6350000" cy="6350000"/>
            </a:xfrm>
          </p:grpSpPr>
          <p:sp>
            <p:nvSpPr>
              <p:cNvPr id="22" name="Freeform 2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txBody>
              <a:bodyPr/>
              <a:lstStyle/>
              <a:p>
                <a:endParaRPr lang="nl-NL"/>
              </a:p>
            </p:txBody>
          </p:sp>
        </p:grpSp>
      </p:grpSp>
      <p:sp>
        <p:nvSpPr>
          <p:cNvPr id="23" name="TextBox 23"/>
          <p:cNvSpPr txBox="1"/>
          <p:nvPr/>
        </p:nvSpPr>
        <p:spPr>
          <a:xfrm>
            <a:off x="1028700" y="786206"/>
            <a:ext cx="16230600" cy="866786"/>
          </a:xfrm>
          <a:prstGeom prst="rect">
            <a:avLst/>
          </a:prstGeom>
        </p:spPr>
        <p:txBody>
          <a:bodyPr lIns="0" tIns="0" rIns="0" bIns="0" rtlCol="0" anchor="t">
            <a:spAutoFit/>
          </a:bodyPr>
          <a:lstStyle/>
          <a:p>
            <a:pPr marL="0" lvl="0" indent="0" algn="ctr">
              <a:lnSpc>
                <a:spcPts val="6300"/>
              </a:lnSpc>
            </a:pPr>
            <a:r>
              <a:rPr lang="en-US" sz="6000">
                <a:solidFill>
                  <a:srgbClr val="000000"/>
                </a:solidFill>
                <a:latin typeface="Bubblebody Neue Bold"/>
              </a:rPr>
              <a:t>Speelveld LLO - Het bereik</a:t>
            </a:r>
          </a:p>
        </p:txBody>
      </p:sp>
      <p:sp>
        <p:nvSpPr>
          <p:cNvPr id="24" name="Freeform 24"/>
          <p:cNvSpPr/>
          <p:nvPr/>
        </p:nvSpPr>
        <p:spPr>
          <a:xfrm>
            <a:off x="3332139" y="279291"/>
            <a:ext cx="992967" cy="1498818"/>
          </a:xfrm>
          <a:custGeom>
            <a:avLst/>
            <a:gdLst/>
            <a:ahLst/>
            <a:cxnLst/>
            <a:rect l="l" t="t" r="r" b="b"/>
            <a:pathLst>
              <a:path w="992967" h="1498818">
                <a:moveTo>
                  <a:pt x="0" y="0"/>
                </a:moveTo>
                <a:lnTo>
                  <a:pt x="992967" y="0"/>
                </a:lnTo>
                <a:lnTo>
                  <a:pt x="992967" y="1498818"/>
                </a:lnTo>
                <a:lnTo>
                  <a:pt x="0" y="14988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25" name="Freeform 25"/>
          <p:cNvSpPr/>
          <p:nvPr/>
        </p:nvSpPr>
        <p:spPr>
          <a:xfrm>
            <a:off x="15414424" y="141360"/>
            <a:ext cx="2058123" cy="823248"/>
          </a:xfrm>
          <a:custGeom>
            <a:avLst/>
            <a:gdLst/>
            <a:ahLst/>
            <a:cxnLst/>
            <a:rect l="l" t="t" r="r" b="b"/>
            <a:pathLst>
              <a:path w="2058123" h="823248">
                <a:moveTo>
                  <a:pt x="0" y="0"/>
                </a:moveTo>
                <a:lnTo>
                  <a:pt x="2058123" y="0"/>
                </a:lnTo>
                <a:lnTo>
                  <a:pt x="2058123" y="823248"/>
                </a:lnTo>
                <a:lnTo>
                  <a:pt x="0" y="823248"/>
                </a:lnTo>
                <a:lnTo>
                  <a:pt x="0" y="0"/>
                </a:lnTo>
                <a:close/>
              </a:path>
            </a:pathLst>
          </a:custGeom>
          <a:blipFill>
            <a:blip r:embed="rId4"/>
            <a:stretch>
              <a:fillRect/>
            </a:stretch>
          </a:blipFill>
        </p:spPr>
        <p:txBody>
          <a:bodyPr/>
          <a:lstStyle/>
          <a:p>
            <a:endParaRPr lang="nl-NL"/>
          </a:p>
        </p:txBody>
      </p:sp>
      <p:sp>
        <p:nvSpPr>
          <p:cNvPr id="26" name="Freeform 26"/>
          <p:cNvSpPr/>
          <p:nvPr/>
        </p:nvSpPr>
        <p:spPr>
          <a:xfrm>
            <a:off x="2345281" y="3433906"/>
            <a:ext cx="4583397" cy="3485755"/>
          </a:xfrm>
          <a:custGeom>
            <a:avLst/>
            <a:gdLst/>
            <a:ahLst/>
            <a:cxnLst/>
            <a:rect l="l" t="t" r="r" b="b"/>
            <a:pathLst>
              <a:path w="4583397" h="3485755">
                <a:moveTo>
                  <a:pt x="0" y="0"/>
                </a:moveTo>
                <a:lnTo>
                  <a:pt x="4583397" y="0"/>
                </a:lnTo>
                <a:lnTo>
                  <a:pt x="4583397" y="3485755"/>
                </a:lnTo>
                <a:lnTo>
                  <a:pt x="0" y="3485755"/>
                </a:lnTo>
                <a:lnTo>
                  <a:pt x="0" y="0"/>
                </a:lnTo>
                <a:close/>
              </a:path>
            </a:pathLst>
          </a:custGeom>
          <a:blipFill>
            <a:blip r:embed="rId5"/>
            <a:stretch>
              <a:fillRect/>
            </a:stretch>
          </a:blipFill>
        </p:spPr>
        <p:txBody>
          <a:bodyPr/>
          <a:lstStyle/>
          <a:p>
            <a:endParaRPr lang="nl-NL"/>
          </a:p>
        </p:txBody>
      </p:sp>
      <p:sp>
        <p:nvSpPr>
          <p:cNvPr id="27" name="TextBox 27"/>
          <p:cNvSpPr txBox="1"/>
          <p:nvPr/>
        </p:nvSpPr>
        <p:spPr>
          <a:xfrm>
            <a:off x="7530113" y="3543373"/>
            <a:ext cx="9576333" cy="3570090"/>
          </a:xfrm>
          <a:prstGeom prst="rect">
            <a:avLst/>
          </a:prstGeom>
        </p:spPr>
        <p:txBody>
          <a:bodyPr lIns="0" tIns="0" rIns="0" bIns="0" rtlCol="0" anchor="t">
            <a:spAutoFit/>
          </a:bodyPr>
          <a:lstStyle/>
          <a:p>
            <a:pPr marL="630036" lvl="1" indent="-315018">
              <a:lnSpc>
                <a:spcPts val="4085"/>
              </a:lnSpc>
              <a:buFont typeface="Arial"/>
              <a:buChar char="•"/>
            </a:pPr>
            <a:r>
              <a:rPr lang="en-US" sz="2918">
                <a:solidFill>
                  <a:srgbClr val="000000"/>
                </a:solidFill>
                <a:latin typeface="Nunito"/>
              </a:rPr>
              <a:t>Breng het regionale LLO-speelveld in kaart.</a:t>
            </a:r>
          </a:p>
          <a:p>
            <a:pPr marL="630036" lvl="1" indent="-315018">
              <a:lnSpc>
                <a:spcPts val="4085"/>
              </a:lnSpc>
              <a:buFont typeface="Arial"/>
              <a:buChar char="•"/>
            </a:pPr>
            <a:r>
              <a:rPr lang="en-US" sz="2918">
                <a:solidFill>
                  <a:srgbClr val="000000"/>
                </a:solidFill>
                <a:latin typeface="Nunito"/>
              </a:rPr>
              <a:t>Breng de actoren in beeld en welke rol zij spelen.</a:t>
            </a:r>
          </a:p>
          <a:p>
            <a:pPr marL="630036" lvl="1" indent="-315018">
              <a:lnSpc>
                <a:spcPts val="4085"/>
              </a:lnSpc>
              <a:buFont typeface="Arial"/>
              <a:buChar char="•"/>
            </a:pPr>
            <a:r>
              <a:rPr lang="en-US" sz="2918">
                <a:solidFill>
                  <a:srgbClr val="000000"/>
                </a:solidFill>
                <a:latin typeface="Nunito"/>
              </a:rPr>
              <a:t>Breng de doelgroep en dienstverlening per actor in beeld.</a:t>
            </a:r>
          </a:p>
          <a:p>
            <a:pPr marL="630036" lvl="1" indent="-315018">
              <a:lnSpc>
                <a:spcPts val="4085"/>
              </a:lnSpc>
              <a:buFont typeface="Arial"/>
              <a:buChar char="•"/>
            </a:pPr>
            <a:r>
              <a:rPr lang="en-US" sz="2918">
                <a:solidFill>
                  <a:srgbClr val="000000"/>
                </a:solidFill>
                <a:latin typeface="Nunito"/>
              </a:rPr>
              <a:t>Breng de betrokken stakeholders en samenwerkingspartners in beeld.</a:t>
            </a:r>
          </a:p>
          <a:p>
            <a:pPr algn="l">
              <a:lnSpc>
                <a:spcPts val="4085"/>
              </a:lnSpc>
            </a:pPr>
            <a:endParaRPr lang="en-US" sz="2918">
              <a:solidFill>
                <a:srgbClr val="000000"/>
              </a:solidFill>
              <a:latin typeface="Nuni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084285" y="9559026"/>
            <a:ext cx="5967432" cy="3415840"/>
          </a:xfrm>
          <a:custGeom>
            <a:avLst/>
            <a:gdLst/>
            <a:ahLst/>
            <a:cxnLst/>
            <a:rect l="l" t="t" r="r" b="b"/>
            <a:pathLst>
              <a:path w="5967432" h="3415840">
                <a:moveTo>
                  <a:pt x="0" y="0"/>
                </a:moveTo>
                <a:lnTo>
                  <a:pt x="5967431" y="0"/>
                </a:lnTo>
                <a:lnTo>
                  <a:pt x="5967431" y="3415840"/>
                </a:lnTo>
                <a:lnTo>
                  <a:pt x="0" y="3415840"/>
                </a:lnTo>
                <a:lnTo>
                  <a:pt x="0" y="0"/>
                </a:lnTo>
                <a:close/>
              </a:path>
            </a:pathLst>
          </a:custGeom>
          <a:blipFill>
            <a:blip r:embed="rId2"/>
            <a:stretch>
              <a:fillRect/>
            </a:stretch>
          </a:blipFill>
        </p:spPr>
        <p:txBody>
          <a:bodyPr/>
          <a:lstStyle/>
          <a:p>
            <a:endParaRPr lang="nl-NL"/>
          </a:p>
        </p:txBody>
      </p:sp>
      <p:sp>
        <p:nvSpPr>
          <p:cNvPr id="3" name="Freeform 3"/>
          <p:cNvSpPr/>
          <p:nvPr/>
        </p:nvSpPr>
        <p:spPr>
          <a:xfrm>
            <a:off x="-3366359" y="7539219"/>
            <a:ext cx="4395059" cy="2515793"/>
          </a:xfrm>
          <a:custGeom>
            <a:avLst/>
            <a:gdLst/>
            <a:ahLst/>
            <a:cxnLst/>
            <a:rect l="l" t="t" r="r" b="b"/>
            <a:pathLst>
              <a:path w="4395059" h="2515793">
                <a:moveTo>
                  <a:pt x="0" y="0"/>
                </a:moveTo>
                <a:lnTo>
                  <a:pt x="4395059" y="0"/>
                </a:lnTo>
                <a:lnTo>
                  <a:pt x="4395059" y="2515793"/>
                </a:lnTo>
                <a:lnTo>
                  <a:pt x="0" y="2515793"/>
                </a:lnTo>
                <a:lnTo>
                  <a:pt x="0" y="0"/>
                </a:lnTo>
                <a:close/>
              </a:path>
            </a:pathLst>
          </a:custGeom>
          <a:blipFill>
            <a:blip r:embed="rId2"/>
            <a:stretch>
              <a:fillRect/>
            </a:stretch>
          </a:blipFill>
        </p:spPr>
        <p:txBody>
          <a:bodyPr/>
          <a:lstStyle/>
          <a:p>
            <a:endParaRPr lang="nl-NL"/>
          </a:p>
        </p:txBody>
      </p:sp>
      <p:sp>
        <p:nvSpPr>
          <p:cNvPr id="4" name="Freeform 4"/>
          <p:cNvSpPr/>
          <p:nvPr/>
        </p:nvSpPr>
        <p:spPr>
          <a:xfrm>
            <a:off x="-1750159" y="7431490"/>
            <a:ext cx="5967432" cy="3415840"/>
          </a:xfrm>
          <a:custGeom>
            <a:avLst/>
            <a:gdLst/>
            <a:ahLst/>
            <a:cxnLst/>
            <a:rect l="l" t="t" r="r" b="b"/>
            <a:pathLst>
              <a:path w="5967432" h="3415840">
                <a:moveTo>
                  <a:pt x="0" y="0"/>
                </a:moveTo>
                <a:lnTo>
                  <a:pt x="5967432" y="0"/>
                </a:lnTo>
                <a:lnTo>
                  <a:pt x="5967432" y="3415840"/>
                </a:lnTo>
                <a:lnTo>
                  <a:pt x="0" y="3415840"/>
                </a:lnTo>
                <a:lnTo>
                  <a:pt x="0" y="0"/>
                </a:lnTo>
                <a:close/>
              </a:path>
            </a:pathLst>
          </a:custGeom>
          <a:blipFill>
            <a:blip r:embed="rId2"/>
            <a:stretch>
              <a:fillRect/>
            </a:stretch>
          </a:blipFill>
        </p:spPr>
        <p:txBody>
          <a:bodyPr/>
          <a:lstStyle/>
          <a:p>
            <a:endParaRPr lang="nl-NL"/>
          </a:p>
        </p:txBody>
      </p:sp>
      <p:sp>
        <p:nvSpPr>
          <p:cNvPr id="5" name="Freeform 5"/>
          <p:cNvSpPr/>
          <p:nvPr/>
        </p:nvSpPr>
        <p:spPr>
          <a:xfrm>
            <a:off x="-2016565" y="276536"/>
            <a:ext cx="15293972" cy="9733928"/>
          </a:xfrm>
          <a:custGeom>
            <a:avLst/>
            <a:gdLst/>
            <a:ahLst/>
            <a:cxnLst/>
            <a:rect l="l" t="t" r="r" b="b"/>
            <a:pathLst>
              <a:path w="15293972" h="9733928">
                <a:moveTo>
                  <a:pt x="0" y="0"/>
                </a:moveTo>
                <a:lnTo>
                  <a:pt x="15293972" y="0"/>
                </a:lnTo>
                <a:lnTo>
                  <a:pt x="15293972" y="9733928"/>
                </a:lnTo>
                <a:lnTo>
                  <a:pt x="0" y="9733928"/>
                </a:lnTo>
                <a:lnTo>
                  <a:pt x="0" y="0"/>
                </a:lnTo>
                <a:close/>
              </a:path>
            </a:pathLst>
          </a:custGeom>
          <a:blipFill>
            <a:blip r:embed="rId3"/>
            <a:stretch>
              <a:fillRect/>
            </a:stretch>
          </a:blipFill>
        </p:spPr>
        <p:txBody>
          <a:bodyPr/>
          <a:lstStyle/>
          <a:p>
            <a:endParaRPr lang="nl-NL"/>
          </a:p>
        </p:txBody>
      </p:sp>
      <p:sp>
        <p:nvSpPr>
          <p:cNvPr id="6" name="TextBox 6"/>
          <p:cNvSpPr txBox="1"/>
          <p:nvPr/>
        </p:nvSpPr>
        <p:spPr>
          <a:xfrm>
            <a:off x="9617173" y="7383865"/>
            <a:ext cx="8670827" cy="2028696"/>
          </a:xfrm>
          <a:prstGeom prst="rect">
            <a:avLst/>
          </a:prstGeom>
        </p:spPr>
        <p:txBody>
          <a:bodyPr lIns="0" tIns="0" rIns="0" bIns="0" rtlCol="0" anchor="t">
            <a:spAutoFit/>
          </a:bodyPr>
          <a:lstStyle/>
          <a:p>
            <a:pPr marL="630036" lvl="1" indent="-315018">
              <a:lnSpc>
                <a:spcPts val="4085"/>
              </a:lnSpc>
              <a:buFont typeface="Arial"/>
              <a:buChar char="•"/>
            </a:pPr>
            <a:r>
              <a:rPr lang="en-US" sz="2918">
                <a:solidFill>
                  <a:srgbClr val="000000"/>
                </a:solidFill>
                <a:latin typeface="Nunito"/>
              </a:rPr>
              <a:t>Kwantificeer het mogelijke bereik van de doelgroep waarop jullie je gaan richten.</a:t>
            </a:r>
          </a:p>
          <a:p>
            <a:pPr marL="630036" lvl="1" indent="-315018" algn="l">
              <a:lnSpc>
                <a:spcPts val="4085"/>
              </a:lnSpc>
              <a:buFont typeface="Arial"/>
              <a:buChar char="•"/>
            </a:pPr>
            <a:r>
              <a:rPr lang="en-US" sz="2918">
                <a:solidFill>
                  <a:srgbClr val="000000"/>
                </a:solidFill>
                <a:latin typeface="Nunito"/>
              </a:rPr>
              <a:t>Beschrijf welk onderzoek je hebt gedaan en baseer daarop het bereik in de regio.</a:t>
            </a:r>
          </a:p>
        </p:txBody>
      </p:sp>
      <p:sp>
        <p:nvSpPr>
          <p:cNvPr id="7" name="Freeform 7"/>
          <p:cNvSpPr/>
          <p:nvPr/>
        </p:nvSpPr>
        <p:spPr>
          <a:xfrm>
            <a:off x="15414424" y="141360"/>
            <a:ext cx="2058123" cy="823248"/>
          </a:xfrm>
          <a:custGeom>
            <a:avLst/>
            <a:gdLst/>
            <a:ahLst/>
            <a:cxnLst/>
            <a:rect l="l" t="t" r="r" b="b"/>
            <a:pathLst>
              <a:path w="2058123" h="823248">
                <a:moveTo>
                  <a:pt x="0" y="0"/>
                </a:moveTo>
                <a:lnTo>
                  <a:pt x="2058123" y="0"/>
                </a:lnTo>
                <a:lnTo>
                  <a:pt x="2058123" y="823248"/>
                </a:lnTo>
                <a:lnTo>
                  <a:pt x="0" y="823248"/>
                </a:lnTo>
                <a:lnTo>
                  <a:pt x="0" y="0"/>
                </a:lnTo>
                <a:close/>
              </a:path>
            </a:pathLst>
          </a:custGeom>
          <a:blipFill>
            <a:blip r:embed="rId4"/>
            <a:stretch>
              <a:fillRect/>
            </a:stretch>
          </a:blipFill>
        </p:spPr>
        <p:txBody>
          <a:bodyPr/>
          <a:lstStyle/>
          <a:p>
            <a:endParaRPr lang="nl-NL"/>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2602873"/>
            <a:ext cx="16230600" cy="6231189"/>
            <a:chOff x="0" y="0"/>
            <a:chExt cx="5343726" cy="2051543"/>
          </a:xfrm>
        </p:grpSpPr>
        <p:sp>
          <p:nvSpPr>
            <p:cNvPr id="3" name="Freeform 3"/>
            <p:cNvSpPr/>
            <p:nvPr/>
          </p:nvSpPr>
          <p:spPr>
            <a:xfrm>
              <a:off x="12700" y="12700"/>
              <a:ext cx="5276416" cy="1982963"/>
            </a:xfrm>
            <a:custGeom>
              <a:avLst/>
              <a:gdLst/>
              <a:ahLst/>
              <a:cxnLst/>
              <a:rect l="l" t="t" r="r" b="b"/>
              <a:pathLst>
                <a:path w="5276416" h="1982963">
                  <a:moveTo>
                    <a:pt x="43180" y="1982963"/>
                  </a:moveTo>
                  <a:lnTo>
                    <a:pt x="5233236" y="1982963"/>
                  </a:lnTo>
                  <a:cubicBezTo>
                    <a:pt x="5257366" y="1982963"/>
                    <a:pt x="5276416" y="1963913"/>
                    <a:pt x="5276416" y="1939783"/>
                  </a:cubicBezTo>
                  <a:lnTo>
                    <a:pt x="5276416" y="43180"/>
                  </a:lnTo>
                  <a:cubicBezTo>
                    <a:pt x="5276416" y="19050"/>
                    <a:pt x="5257366" y="0"/>
                    <a:pt x="5233236" y="0"/>
                  </a:cubicBezTo>
                  <a:lnTo>
                    <a:pt x="43180" y="0"/>
                  </a:lnTo>
                  <a:cubicBezTo>
                    <a:pt x="19050" y="0"/>
                    <a:pt x="0" y="19050"/>
                    <a:pt x="0" y="43180"/>
                  </a:cubicBezTo>
                  <a:lnTo>
                    <a:pt x="0" y="1939783"/>
                  </a:lnTo>
                  <a:cubicBezTo>
                    <a:pt x="0" y="1963913"/>
                    <a:pt x="19050" y="1982963"/>
                    <a:pt x="43180" y="1982963"/>
                  </a:cubicBezTo>
                  <a:close/>
                </a:path>
              </a:pathLst>
            </a:custGeom>
            <a:solidFill>
              <a:srgbClr val="573078"/>
            </a:solidFill>
          </p:spPr>
          <p:txBody>
            <a:bodyPr/>
            <a:lstStyle/>
            <a:p>
              <a:endParaRPr lang="nl-NL"/>
            </a:p>
          </p:txBody>
        </p:sp>
        <p:sp>
          <p:nvSpPr>
            <p:cNvPr id="4" name="Freeform 4"/>
            <p:cNvSpPr/>
            <p:nvPr/>
          </p:nvSpPr>
          <p:spPr>
            <a:xfrm>
              <a:off x="0" y="0"/>
              <a:ext cx="5343726" cy="2051543"/>
            </a:xfrm>
            <a:custGeom>
              <a:avLst/>
              <a:gdLst/>
              <a:ahLst/>
              <a:cxnLst/>
              <a:rect l="l" t="t" r="r" b="b"/>
              <a:pathLst>
                <a:path w="5343726" h="2051543">
                  <a:moveTo>
                    <a:pt x="5300546" y="44450"/>
                  </a:moveTo>
                  <a:cubicBezTo>
                    <a:pt x="5295466" y="19050"/>
                    <a:pt x="5272606" y="0"/>
                    <a:pt x="5245936" y="0"/>
                  </a:cubicBezTo>
                  <a:lnTo>
                    <a:pt x="55880" y="0"/>
                  </a:lnTo>
                  <a:cubicBezTo>
                    <a:pt x="25400" y="0"/>
                    <a:pt x="0" y="25400"/>
                    <a:pt x="0" y="55880"/>
                  </a:cubicBezTo>
                  <a:lnTo>
                    <a:pt x="0" y="1952483"/>
                  </a:lnTo>
                  <a:cubicBezTo>
                    <a:pt x="0" y="1979153"/>
                    <a:pt x="17780" y="2000743"/>
                    <a:pt x="43180" y="2007093"/>
                  </a:cubicBezTo>
                  <a:cubicBezTo>
                    <a:pt x="48260" y="2032493"/>
                    <a:pt x="71120" y="2051543"/>
                    <a:pt x="97790" y="2051543"/>
                  </a:cubicBezTo>
                  <a:lnTo>
                    <a:pt x="5287846" y="2051543"/>
                  </a:lnTo>
                  <a:cubicBezTo>
                    <a:pt x="5318326" y="2051543"/>
                    <a:pt x="5343726" y="2026143"/>
                    <a:pt x="5343726" y="1995663"/>
                  </a:cubicBezTo>
                  <a:lnTo>
                    <a:pt x="5343726" y="99060"/>
                  </a:lnTo>
                  <a:cubicBezTo>
                    <a:pt x="5343726" y="72390"/>
                    <a:pt x="5325946" y="50800"/>
                    <a:pt x="5300546" y="44450"/>
                  </a:cubicBezTo>
                  <a:close/>
                  <a:moveTo>
                    <a:pt x="12700" y="1952483"/>
                  </a:moveTo>
                  <a:lnTo>
                    <a:pt x="12700" y="55880"/>
                  </a:lnTo>
                  <a:cubicBezTo>
                    <a:pt x="12700" y="31750"/>
                    <a:pt x="31750" y="12700"/>
                    <a:pt x="55880" y="12700"/>
                  </a:cubicBezTo>
                  <a:lnTo>
                    <a:pt x="5245936" y="12700"/>
                  </a:lnTo>
                  <a:cubicBezTo>
                    <a:pt x="5270066" y="12700"/>
                    <a:pt x="5289116" y="31750"/>
                    <a:pt x="5289116" y="55880"/>
                  </a:cubicBezTo>
                  <a:lnTo>
                    <a:pt x="5289116" y="1952483"/>
                  </a:lnTo>
                  <a:cubicBezTo>
                    <a:pt x="5289116" y="1976613"/>
                    <a:pt x="5270066" y="1995663"/>
                    <a:pt x="5245936" y="1995663"/>
                  </a:cubicBezTo>
                  <a:lnTo>
                    <a:pt x="55880" y="1995663"/>
                  </a:lnTo>
                  <a:cubicBezTo>
                    <a:pt x="31750" y="1995663"/>
                    <a:pt x="12700" y="1976613"/>
                    <a:pt x="12700" y="1952483"/>
                  </a:cubicBezTo>
                  <a:close/>
                </a:path>
              </a:pathLst>
            </a:custGeom>
            <a:solidFill>
              <a:srgbClr val="573078"/>
            </a:solidFill>
          </p:spPr>
          <p:txBody>
            <a:bodyPr/>
            <a:lstStyle/>
            <a:p>
              <a:endParaRPr lang="nl-NL"/>
            </a:p>
          </p:txBody>
        </p:sp>
      </p:grpSp>
      <p:sp>
        <p:nvSpPr>
          <p:cNvPr id="5" name="Freeform 5"/>
          <p:cNvSpPr/>
          <p:nvPr/>
        </p:nvSpPr>
        <p:spPr>
          <a:xfrm>
            <a:off x="12420239" y="730005"/>
            <a:ext cx="4393825" cy="2971823"/>
          </a:xfrm>
          <a:custGeom>
            <a:avLst/>
            <a:gdLst/>
            <a:ahLst/>
            <a:cxnLst/>
            <a:rect l="l" t="t" r="r" b="b"/>
            <a:pathLst>
              <a:path w="4393825" h="2971823">
                <a:moveTo>
                  <a:pt x="0" y="0"/>
                </a:moveTo>
                <a:lnTo>
                  <a:pt x="4393825" y="0"/>
                </a:lnTo>
                <a:lnTo>
                  <a:pt x="4393825" y="2971823"/>
                </a:lnTo>
                <a:lnTo>
                  <a:pt x="0" y="29718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grpSp>
        <p:nvGrpSpPr>
          <p:cNvPr id="6" name="Group 6"/>
          <p:cNvGrpSpPr/>
          <p:nvPr/>
        </p:nvGrpSpPr>
        <p:grpSpPr>
          <a:xfrm>
            <a:off x="1195647" y="3447446"/>
            <a:ext cx="15618417" cy="4855920"/>
            <a:chOff x="0" y="0"/>
            <a:chExt cx="4113493" cy="1278926"/>
          </a:xfrm>
        </p:grpSpPr>
        <p:sp>
          <p:nvSpPr>
            <p:cNvPr id="7" name="Freeform 7"/>
            <p:cNvSpPr/>
            <p:nvPr/>
          </p:nvSpPr>
          <p:spPr>
            <a:xfrm>
              <a:off x="0" y="0"/>
              <a:ext cx="4113493" cy="1278926"/>
            </a:xfrm>
            <a:custGeom>
              <a:avLst/>
              <a:gdLst/>
              <a:ahLst/>
              <a:cxnLst/>
              <a:rect l="l" t="t" r="r" b="b"/>
              <a:pathLst>
                <a:path w="4113493" h="1278926">
                  <a:moveTo>
                    <a:pt x="9914" y="0"/>
                  </a:moveTo>
                  <a:lnTo>
                    <a:pt x="4103579" y="0"/>
                  </a:lnTo>
                  <a:cubicBezTo>
                    <a:pt x="4109054" y="0"/>
                    <a:pt x="4113493" y="4439"/>
                    <a:pt x="4113493" y="9914"/>
                  </a:cubicBezTo>
                  <a:lnTo>
                    <a:pt x="4113493" y="1269012"/>
                  </a:lnTo>
                  <a:cubicBezTo>
                    <a:pt x="4113493" y="1271641"/>
                    <a:pt x="4112448" y="1274163"/>
                    <a:pt x="4110589" y="1276022"/>
                  </a:cubicBezTo>
                  <a:cubicBezTo>
                    <a:pt x="4108730" y="1277881"/>
                    <a:pt x="4106208" y="1278926"/>
                    <a:pt x="4103579" y="1278926"/>
                  </a:cubicBezTo>
                  <a:lnTo>
                    <a:pt x="9914" y="1278926"/>
                  </a:lnTo>
                  <a:cubicBezTo>
                    <a:pt x="4439" y="1278926"/>
                    <a:pt x="0" y="1274487"/>
                    <a:pt x="0" y="1269012"/>
                  </a:cubicBezTo>
                  <a:lnTo>
                    <a:pt x="0" y="9914"/>
                  </a:lnTo>
                  <a:cubicBezTo>
                    <a:pt x="0" y="4439"/>
                    <a:pt x="4439" y="0"/>
                    <a:pt x="9914" y="0"/>
                  </a:cubicBezTo>
                  <a:close/>
                </a:path>
              </a:pathLst>
            </a:custGeom>
            <a:solidFill>
              <a:srgbClr val="FFFFFF"/>
            </a:solidFill>
            <a:ln w="28575" cap="sq">
              <a:solidFill>
                <a:srgbClr val="000000"/>
              </a:solidFill>
              <a:prstDash val="solid"/>
              <a:miter/>
            </a:ln>
          </p:spPr>
          <p:txBody>
            <a:bodyPr/>
            <a:lstStyle/>
            <a:p>
              <a:endParaRPr lang="nl-NL"/>
            </a:p>
          </p:txBody>
        </p:sp>
        <p:sp>
          <p:nvSpPr>
            <p:cNvPr id="8" name="TextBox 8"/>
            <p:cNvSpPr txBox="1"/>
            <p:nvPr/>
          </p:nvSpPr>
          <p:spPr>
            <a:xfrm>
              <a:off x="0" y="-19050"/>
              <a:ext cx="4113493" cy="1297976"/>
            </a:xfrm>
            <a:prstGeom prst="rect">
              <a:avLst/>
            </a:prstGeom>
          </p:spPr>
          <p:txBody>
            <a:bodyPr lIns="50800" tIns="50800" rIns="50800" bIns="50800" rtlCol="0" anchor="ctr"/>
            <a:lstStyle/>
            <a:p>
              <a:pPr algn="ctr">
                <a:lnSpc>
                  <a:spcPts val="2683"/>
                </a:lnSpc>
              </a:pPr>
              <a:endParaRPr/>
            </a:p>
          </p:txBody>
        </p:sp>
      </p:grpSp>
      <p:sp>
        <p:nvSpPr>
          <p:cNvPr id="9" name="AutoShape 9"/>
          <p:cNvSpPr/>
          <p:nvPr/>
        </p:nvSpPr>
        <p:spPr>
          <a:xfrm flipV="1">
            <a:off x="2623454" y="5074455"/>
            <a:ext cx="13550160" cy="25600"/>
          </a:xfrm>
          <a:prstGeom prst="line">
            <a:avLst/>
          </a:prstGeom>
          <a:ln w="19050" cap="rnd">
            <a:solidFill>
              <a:srgbClr val="000000"/>
            </a:solidFill>
            <a:prstDash val="solid"/>
            <a:headEnd type="none" w="sm" len="sm"/>
            <a:tailEnd type="none" w="sm" len="sm"/>
          </a:ln>
        </p:spPr>
        <p:txBody>
          <a:bodyPr/>
          <a:lstStyle/>
          <a:p>
            <a:endParaRPr lang="nl-NL"/>
          </a:p>
        </p:txBody>
      </p:sp>
      <p:grpSp>
        <p:nvGrpSpPr>
          <p:cNvPr id="10" name="Group 10"/>
          <p:cNvGrpSpPr/>
          <p:nvPr/>
        </p:nvGrpSpPr>
        <p:grpSpPr>
          <a:xfrm>
            <a:off x="1445393" y="2949203"/>
            <a:ext cx="379520" cy="379520"/>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txBody>
            <a:bodyPr/>
            <a:lstStyle/>
            <a:p>
              <a:endParaRPr lang="nl-NL"/>
            </a:p>
          </p:txBody>
        </p:sp>
      </p:grpSp>
      <p:grpSp>
        <p:nvGrpSpPr>
          <p:cNvPr id="12" name="Group 12"/>
          <p:cNvGrpSpPr/>
          <p:nvPr/>
        </p:nvGrpSpPr>
        <p:grpSpPr>
          <a:xfrm>
            <a:off x="1471239" y="2975049"/>
            <a:ext cx="327829" cy="327829"/>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txBody>
            <a:bodyPr/>
            <a:lstStyle/>
            <a:p>
              <a:endParaRPr lang="nl-NL"/>
            </a:p>
          </p:txBody>
        </p:sp>
      </p:grpSp>
      <p:grpSp>
        <p:nvGrpSpPr>
          <p:cNvPr id="14" name="Group 14"/>
          <p:cNvGrpSpPr/>
          <p:nvPr/>
        </p:nvGrpSpPr>
        <p:grpSpPr>
          <a:xfrm>
            <a:off x="1965761" y="2949203"/>
            <a:ext cx="379520" cy="379520"/>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txBody>
            <a:bodyPr/>
            <a:lstStyle/>
            <a:p>
              <a:endParaRPr lang="nl-NL"/>
            </a:p>
          </p:txBody>
        </p:sp>
      </p:grpSp>
      <p:grpSp>
        <p:nvGrpSpPr>
          <p:cNvPr id="16" name="Group 16"/>
          <p:cNvGrpSpPr/>
          <p:nvPr/>
        </p:nvGrpSpPr>
        <p:grpSpPr>
          <a:xfrm>
            <a:off x="1991606" y="2975049"/>
            <a:ext cx="327829" cy="327829"/>
            <a:chOff x="0" y="0"/>
            <a:chExt cx="6350000" cy="6350000"/>
          </a:xfrm>
        </p:grpSpPr>
        <p:sp>
          <p:nvSpPr>
            <p:cNvPr id="17" name="Freeform 1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txBody>
            <a:bodyPr/>
            <a:lstStyle/>
            <a:p>
              <a:endParaRPr lang="nl-NL"/>
            </a:p>
          </p:txBody>
        </p:sp>
      </p:grpSp>
      <p:grpSp>
        <p:nvGrpSpPr>
          <p:cNvPr id="18" name="Group 18"/>
          <p:cNvGrpSpPr/>
          <p:nvPr/>
        </p:nvGrpSpPr>
        <p:grpSpPr>
          <a:xfrm>
            <a:off x="2486128" y="2949203"/>
            <a:ext cx="379520" cy="379520"/>
            <a:chOff x="0" y="0"/>
            <a:chExt cx="6350000" cy="6350000"/>
          </a:xfrm>
        </p:grpSpPr>
        <p:sp>
          <p:nvSpPr>
            <p:cNvPr id="19" name="Freeform 1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txBody>
            <a:bodyPr/>
            <a:lstStyle/>
            <a:p>
              <a:endParaRPr lang="nl-NL"/>
            </a:p>
          </p:txBody>
        </p:sp>
      </p:grpSp>
      <p:grpSp>
        <p:nvGrpSpPr>
          <p:cNvPr id="20" name="Group 20"/>
          <p:cNvGrpSpPr/>
          <p:nvPr/>
        </p:nvGrpSpPr>
        <p:grpSpPr>
          <a:xfrm>
            <a:off x="2511974" y="2975049"/>
            <a:ext cx="327829" cy="327829"/>
            <a:chOff x="0" y="0"/>
            <a:chExt cx="6350000" cy="6350000"/>
          </a:xfrm>
        </p:grpSpPr>
        <p:sp>
          <p:nvSpPr>
            <p:cNvPr id="21" name="Freeform 2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txBody>
            <a:bodyPr/>
            <a:lstStyle/>
            <a:p>
              <a:endParaRPr lang="nl-NL"/>
            </a:p>
          </p:txBody>
        </p:sp>
      </p:grpSp>
      <p:sp>
        <p:nvSpPr>
          <p:cNvPr id="22" name="TextBox 22"/>
          <p:cNvSpPr txBox="1"/>
          <p:nvPr/>
        </p:nvSpPr>
        <p:spPr>
          <a:xfrm>
            <a:off x="1028700" y="1164587"/>
            <a:ext cx="11130049" cy="866786"/>
          </a:xfrm>
          <a:prstGeom prst="rect">
            <a:avLst/>
          </a:prstGeom>
        </p:spPr>
        <p:txBody>
          <a:bodyPr lIns="0" tIns="0" rIns="0" bIns="0" rtlCol="0" anchor="t">
            <a:spAutoFit/>
          </a:bodyPr>
          <a:lstStyle/>
          <a:p>
            <a:pPr marL="0" lvl="0" indent="0">
              <a:lnSpc>
                <a:spcPts val="6300"/>
              </a:lnSpc>
            </a:pPr>
            <a:r>
              <a:rPr lang="en-US" sz="6000">
                <a:solidFill>
                  <a:srgbClr val="000000"/>
                </a:solidFill>
                <a:latin typeface="Bubblebody Neue Bold"/>
              </a:rPr>
              <a:t>Concreetheid</a:t>
            </a:r>
          </a:p>
        </p:txBody>
      </p:sp>
      <p:grpSp>
        <p:nvGrpSpPr>
          <p:cNvPr id="23" name="Group 23"/>
          <p:cNvGrpSpPr/>
          <p:nvPr/>
        </p:nvGrpSpPr>
        <p:grpSpPr>
          <a:xfrm>
            <a:off x="2530867" y="5499339"/>
            <a:ext cx="3271942" cy="2206762"/>
            <a:chOff x="0" y="0"/>
            <a:chExt cx="4362589" cy="2942350"/>
          </a:xfrm>
        </p:grpSpPr>
        <p:sp>
          <p:nvSpPr>
            <p:cNvPr id="24" name="TextBox 24"/>
            <p:cNvSpPr txBox="1"/>
            <p:nvPr/>
          </p:nvSpPr>
          <p:spPr>
            <a:xfrm>
              <a:off x="0" y="-19050"/>
              <a:ext cx="4356137" cy="701463"/>
            </a:xfrm>
            <a:prstGeom prst="rect">
              <a:avLst/>
            </a:prstGeom>
          </p:spPr>
          <p:txBody>
            <a:bodyPr lIns="0" tIns="0" rIns="0" bIns="0" rtlCol="0" anchor="t">
              <a:spAutoFit/>
            </a:bodyPr>
            <a:lstStyle/>
            <a:p>
              <a:pPr marL="0" lvl="0" indent="0" algn="l">
                <a:lnSpc>
                  <a:spcPts val="4249"/>
                </a:lnSpc>
                <a:spcBef>
                  <a:spcPct val="0"/>
                </a:spcBef>
              </a:pPr>
              <a:r>
                <a:rPr lang="en-US" sz="3399">
                  <a:solidFill>
                    <a:srgbClr val="FED25A"/>
                  </a:solidFill>
                  <a:latin typeface="Nunito Bold"/>
                </a:rPr>
                <a:t>Analyse</a:t>
              </a:r>
            </a:p>
          </p:txBody>
        </p:sp>
        <p:sp>
          <p:nvSpPr>
            <p:cNvPr id="25" name="TextBox 25"/>
            <p:cNvSpPr txBox="1"/>
            <p:nvPr/>
          </p:nvSpPr>
          <p:spPr>
            <a:xfrm>
              <a:off x="0" y="854258"/>
              <a:ext cx="4362589" cy="2088092"/>
            </a:xfrm>
            <a:prstGeom prst="rect">
              <a:avLst/>
            </a:prstGeom>
          </p:spPr>
          <p:txBody>
            <a:bodyPr lIns="0" tIns="0" rIns="0" bIns="0" rtlCol="0" anchor="t">
              <a:spAutoFit/>
            </a:bodyPr>
            <a:lstStyle/>
            <a:p>
              <a:pPr>
                <a:lnSpc>
                  <a:spcPts val="2500"/>
                </a:lnSpc>
              </a:pPr>
              <a:r>
                <a:rPr lang="en-US" sz="2000">
                  <a:solidFill>
                    <a:srgbClr val="000000"/>
                  </a:solidFill>
                  <a:latin typeface="Nunito"/>
                </a:rPr>
                <a:t>Beschrijf de huidige (IST) situatie en breng de gewenste (SOLL) situatie in beeld.</a:t>
              </a:r>
            </a:p>
            <a:p>
              <a:pPr marL="0" lvl="0" indent="0">
                <a:lnSpc>
                  <a:spcPts val="2500"/>
                </a:lnSpc>
              </a:pPr>
              <a:endParaRPr lang="en-US" sz="2000">
                <a:solidFill>
                  <a:srgbClr val="000000"/>
                </a:solidFill>
                <a:latin typeface="Nunito"/>
              </a:endParaRPr>
            </a:p>
          </p:txBody>
        </p:sp>
      </p:grpSp>
      <p:grpSp>
        <p:nvGrpSpPr>
          <p:cNvPr id="26" name="Group 26"/>
          <p:cNvGrpSpPr/>
          <p:nvPr/>
        </p:nvGrpSpPr>
        <p:grpSpPr>
          <a:xfrm>
            <a:off x="2530867" y="4912530"/>
            <a:ext cx="323850" cy="323850"/>
            <a:chOff x="0" y="0"/>
            <a:chExt cx="6350000" cy="6350000"/>
          </a:xfrm>
        </p:grpSpPr>
        <p:sp>
          <p:nvSpPr>
            <p:cNvPr id="27" name="Freeform 2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ED25A"/>
            </a:solidFill>
          </p:spPr>
          <p:txBody>
            <a:bodyPr/>
            <a:lstStyle/>
            <a:p>
              <a:endParaRPr lang="nl-NL"/>
            </a:p>
          </p:txBody>
        </p:sp>
      </p:grpSp>
      <p:grpSp>
        <p:nvGrpSpPr>
          <p:cNvPr id="28" name="Group 28"/>
          <p:cNvGrpSpPr/>
          <p:nvPr/>
        </p:nvGrpSpPr>
        <p:grpSpPr>
          <a:xfrm>
            <a:off x="6129251" y="5499339"/>
            <a:ext cx="3101865" cy="2206762"/>
            <a:chOff x="0" y="0"/>
            <a:chExt cx="4135820" cy="2942350"/>
          </a:xfrm>
        </p:grpSpPr>
        <p:sp>
          <p:nvSpPr>
            <p:cNvPr id="29" name="TextBox 29"/>
            <p:cNvSpPr txBox="1"/>
            <p:nvPr/>
          </p:nvSpPr>
          <p:spPr>
            <a:xfrm>
              <a:off x="0" y="-19050"/>
              <a:ext cx="4129703" cy="701463"/>
            </a:xfrm>
            <a:prstGeom prst="rect">
              <a:avLst/>
            </a:prstGeom>
          </p:spPr>
          <p:txBody>
            <a:bodyPr lIns="0" tIns="0" rIns="0" bIns="0" rtlCol="0" anchor="t">
              <a:spAutoFit/>
            </a:bodyPr>
            <a:lstStyle/>
            <a:p>
              <a:pPr marL="0" lvl="0" indent="0" algn="l">
                <a:lnSpc>
                  <a:spcPts val="4249"/>
                </a:lnSpc>
                <a:spcBef>
                  <a:spcPct val="0"/>
                </a:spcBef>
              </a:pPr>
              <a:r>
                <a:rPr lang="en-US" sz="3399">
                  <a:solidFill>
                    <a:srgbClr val="FED25A"/>
                  </a:solidFill>
                  <a:latin typeface="Nunito Bold"/>
                </a:rPr>
                <a:t>Ontwerp</a:t>
              </a:r>
            </a:p>
          </p:txBody>
        </p:sp>
        <p:sp>
          <p:nvSpPr>
            <p:cNvPr id="30" name="TextBox 30"/>
            <p:cNvSpPr txBox="1"/>
            <p:nvPr/>
          </p:nvSpPr>
          <p:spPr>
            <a:xfrm>
              <a:off x="0" y="854258"/>
              <a:ext cx="4135820" cy="2088092"/>
            </a:xfrm>
            <a:prstGeom prst="rect">
              <a:avLst/>
            </a:prstGeom>
          </p:spPr>
          <p:txBody>
            <a:bodyPr lIns="0" tIns="0" rIns="0" bIns="0" rtlCol="0" anchor="t">
              <a:spAutoFit/>
            </a:bodyPr>
            <a:lstStyle/>
            <a:p>
              <a:pPr marL="0" lvl="0" indent="0" algn="l">
                <a:lnSpc>
                  <a:spcPts val="2500"/>
                </a:lnSpc>
                <a:spcBef>
                  <a:spcPct val="0"/>
                </a:spcBef>
              </a:pPr>
              <a:r>
                <a:rPr lang="en-US" sz="2000">
                  <a:solidFill>
                    <a:srgbClr val="000000"/>
                  </a:solidFill>
                  <a:latin typeface="Nunito"/>
                </a:rPr>
                <a:t>Beschrijf concreet wat het ontwerp van de LLO-oplossingen voor de energie-en grondstoffentransitie zijn.</a:t>
              </a:r>
            </a:p>
          </p:txBody>
        </p:sp>
      </p:grpSp>
      <p:grpSp>
        <p:nvGrpSpPr>
          <p:cNvPr id="31" name="Group 31"/>
          <p:cNvGrpSpPr/>
          <p:nvPr/>
        </p:nvGrpSpPr>
        <p:grpSpPr>
          <a:xfrm>
            <a:off x="6129251" y="4912530"/>
            <a:ext cx="323850" cy="323850"/>
            <a:chOff x="0" y="0"/>
            <a:chExt cx="6350000" cy="6350000"/>
          </a:xfrm>
        </p:grpSpPr>
        <p:sp>
          <p:nvSpPr>
            <p:cNvPr id="32" name="Freeform 3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ED25A"/>
            </a:solidFill>
          </p:spPr>
          <p:txBody>
            <a:bodyPr/>
            <a:lstStyle/>
            <a:p>
              <a:endParaRPr lang="nl-NL"/>
            </a:p>
          </p:txBody>
        </p:sp>
      </p:grpSp>
      <p:grpSp>
        <p:nvGrpSpPr>
          <p:cNvPr id="33" name="Group 33"/>
          <p:cNvGrpSpPr/>
          <p:nvPr/>
        </p:nvGrpSpPr>
        <p:grpSpPr>
          <a:xfrm>
            <a:off x="9735941" y="5499339"/>
            <a:ext cx="3085769" cy="2512474"/>
            <a:chOff x="0" y="0"/>
            <a:chExt cx="4114359" cy="3349966"/>
          </a:xfrm>
        </p:grpSpPr>
        <p:sp>
          <p:nvSpPr>
            <p:cNvPr id="34" name="TextBox 34"/>
            <p:cNvSpPr txBox="1"/>
            <p:nvPr/>
          </p:nvSpPr>
          <p:spPr>
            <a:xfrm>
              <a:off x="0" y="-19050"/>
              <a:ext cx="4108273" cy="699132"/>
            </a:xfrm>
            <a:prstGeom prst="rect">
              <a:avLst/>
            </a:prstGeom>
          </p:spPr>
          <p:txBody>
            <a:bodyPr lIns="0" tIns="0" rIns="0" bIns="0" rtlCol="0" anchor="t">
              <a:spAutoFit/>
            </a:bodyPr>
            <a:lstStyle/>
            <a:p>
              <a:pPr marL="0" lvl="0" indent="0" algn="l">
                <a:lnSpc>
                  <a:spcPts val="4235"/>
                </a:lnSpc>
                <a:spcBef>
                  <a:spcPct val="0"/>
                </a:spcBef>
              </a:pPr>
              <a:r>
                <a:rPr lang="en-US" sz="3388">
                  <a:solidFill>
                    <a:srgbClr val="FED25A"/>
                  </a:solidFill>
                  <a:latin typeface="Nunito Bold"/>
                </a:rPr>
                <a:t>Ontwikkeling</a:t>
              </a:r>
            </a:p>
          </p:txBody>
        </p:sp>
        <p:sp>
          <p:nvSpPr>
            <p:cNvPr id="35" name="TextBox 35"/>
            <p:cNvSpPr txBox="1"/>
            <p:nvPr/>
          </p:nvSpPr>
          <p:spPr>
            <a:xfrm>
              <a:off x="0" y="860832"/>
              <a:ext cx="4114359" cy="2489134"/>
            </a:xfrm>
            <a:prstGeom prst="rect">
              <a:avLst/>
            </a:prstGeom>
          </p:spPr>
          <p:txBody>
            <a:bodyPr lIns="0" tIns="0" rIns="0" bIns="0" rtlCol="0" anchor="t">
              <a:spAutoFit/>
            </a:bodyPr>
            <a:lstStyle/>
            <a:p>
              <a:pPr>
                <a:lnSpc>
                  <a:spcPts val="2491"/>
                </a:lnSpc>
              </a:pPr>
              <a:r>
                <a:rPr lang="en-US" sz="1993">
                  <a:solidFill>
                    <a:srgbClr val="000000"/>
                  </a:solidFill>
                  <a:latin typeface="Nunito"/>
                </a:rPr>
                <a:t>Beschrijf concreet wat de ontwikkeling van de LLO-oplossingen zijn.</a:t>
              </a:r>
            </a:p>
            <a:p>
              <a:pPr marL="0" lvl="0" indent="0" algn="l">
                <a:lnSpc>
                  <a:spcPts val="2491"/>
                </a:lnSpc>
                <a:spcBef>
                  <a:spcPct val="0"/>
                </a:spcBef>
              </a:pPr>
              <a:r>
                <a:rPr lang="en-US" sz="1993">
                  <a:solidFill>
                    <a:srgbClr val="000000"/>
                  </a:solidFill>
                  <a:latin typeface="Nunito"/>
                </a:rPr>
                <a:t>Beschrijf de periode waarvoor je subsidie nodig hebt.</a:t>
              </a:r>
            </a:p>
          </p:txBody>
        </p:sp>
      </p:grpSp>
      <p:grpSp>
        <p:nvGrpSpPr>
          <p:cNvPr id="36" name="Group 36"/>
          <p:cNvGrpSpPr/>
          <p:nvPr/>
        </p:nvGrpSpPr>
        <p:grpSpPr>
          <a:xfrm>
            <a:off x="9727635" y="4912530"/>
            <a:ext cx="323850" cy="323850"/>
            <a:chOff x="0" y="0"/>
            <a:chExt cx="6350000" cy="6350000"/>
          </a:xfrm>
        </p:grpSpPr>
        <p:sp>
          <p:nvSpPr>
            <p:cNvPr id="37" name="Freeform 3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ED25A"/>
            </a:solidFill>
          </p:spPr>
          <p:txBody>
            <a:bodyPr/>
            <a:lstStyle/>
            <a:p>
              <a:endParaRPr lang="nl-NL"/>
            </a:p>
          </p:txBody>
        </p:sp>
      </p:grpSp>
      <p:grpSp>
        <p:nvGrpSpPr>
          <p:cNvPr id="38" name="Group 38"/>
          <p:cNvGrpSpPr/>
          <p:nvPr/>
        </p:nvGrpSpPr>
        <p:grpSpPr>
          <a:xfrm>
            <a:off x="13326019" y="5499339"/>
            <a:ext cx="3336621" cy="2521087"/>
            <a:chOff x="0" y="0"/>
            <a:chExt cx="4448828" cy="3361450"/>
          </a:xfrm>
        </p:grpSpPr>
        <p:sp>
          <p:nvSpPr>
            <p:cNvPr id="39" name="TextBox 39"/>
            <p:cNvSpPr txBox="1"/>
            <p:nvPr/>
          </p:nvSpPr>
          <p:spPr>
            <a:xfrm>
              <a:off x="0" y="-19050"/>
              <a:ext cx="4442248" cy="701463"/>
            </a:xfrm>
            <a:prstGeom prst="rect">
              <a:avLst/>
            </a:prstGeom>
          </p:spPr>
          <p:txBody>
            <a:bodyPr lIns="0" tIns="0" rIns="0" bIns="0" rtlCol="0" anchor="t">
              <a:spAutoFit/>
            </a:bodyPr>
            <a:lstStyle/>
            <a:p>
              <a:pPr marL="0" lvl="0" indent="0" algn="l">
                <a:lnSpc>
                  <a:spcPts val="4249"/>
                </a:lnSpc>
                <a:spcBef>
                  <a:spcPct val="0"/>
                </a:spcBef>
              </a:pPr>
              <a:r>
                <a:rPr lang="en-US" sz="3399">
                  <a:solidFill>
                    <a:srgbClr val="FED25A"/>
                  </a:solidFill>
                  <a:latin typeface="Nunito Bold"/>
                </a:rPr>
                <a:t>Implementatie</a:t>
              </a:r>
            </a:p>
          </p:txBody>
        </p:sp>
        <p:sp>
          <p:nvSpPr>
            <p:cNvPr id="40" name="TextBox 40"/>
            <p:cNvSpPr txBox="1"/>
            <p:nvPr/>
          </p:nvSpPr>
          <p:spPr>
            <a:xfrm>
              <a:off x="0" y="854258"/>
              <a:ext cx="4448828" cy="2507192"/>
            </a:xfrm>
            <a:prstGeom prst="rect">
              <a:avLst/>
            </a:prstGeom>
          </p:spPr>
          <p:txBody>
            <a:bodyPr lIns="0" tIns="0" rIns="0" bIns="0" rtlCol="0" anchor="t">
              <a:spAutoFit/>
            </a:bodyPr>
            <a:lstStyle/>
            <a:p>
              <a:pPr>
                <a:lnSpc>
                  <a:spcPts val="2500"/>
                </a:lnSpc>
              </a:pPr>
              <a:r>
                <a:rPr lang="en-US" sz="2000">
                  <a:solidFill>
                    <a:srgbClr val="000000"/>
                  </a:solidFill>
                  <a:latin typeface="Nunito"/>
                </a:rPr>
                <a:t>Beschrijf hoe de LLO-oplossing erin de praktijk uit gaat zien.</a:t>
              </a:r>
            </a:p>
            <a:p>
              <a:pPr marL="0" lvl="0" indent="0" algn="l">
                <a:lnSpc>
                  <a:spcPts val="2500"/>
                </a:lnSpc>
                <a:spcBef>
                  <a:spcPct val="0"/>
                </a:spcBef>
              </a:pPr>
              <a:r>
                <a:rPr lang="en-US" sz="2000">
                  <a:solidFill>
                    <a:srgbClr val="000000"/>
                  </a:solidFill>
                  <a:latin typeface="Nunito"/>
                </a:rPr>
                <a:t>Beschrijf wat je binnen het tijdspad gaat realiseren in stappen.</a:t>
              </a:r>
            </a:p>
          </p:txBody>
        </p:sp>
      </p:grpSp>
      <p:grpSp>
        <p:nvGrpSpPr>
          <p:cNvPr id="41" name="Group 41"/>
          <p:cNvGrpSpPr/>
          <p:nvPr/>
        </p:nvGrpSpPr>
        <p:grpSpPr>
          <a:xfrm>
            <a:off x="13326019" y="4912530"/>
            <a:ext cx="323850" cy="323850"/>
            <a:chOff x="0" y="0"/>
            <a:chExt cx="6350000" cy="6350000"/>
          </a:xfrm>
        </p:grpSpPr>
        <p:sp>
          <p:nvSpPr>
            <p:cNvPr id="42" name="Freeform 4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ED25A"/>
            </a:solidFill>
          </p:spPr>
          <p:txBody>
            <a:bodyPr/>
            <a:lstStyle/>
            <a:p>
              <a:endParaRPr lang="nl-NL"/>
            </a:p>
          </p:txBody>
        </p:sp>
      </p:grpSp>
      <p:sp>
        <p:nvSpPr>
          <p:cNvPr id="43" name="Freeform 43"/>
          <p:cNvSpPr/>
          <p:nvPr/>
        </p:nvSpPr>
        <p:spPr>
          <a:xfrm>
            <a:off x="15973936" y="1421762"/>
            <a:ext cx="1161554" cy="1077078"/>
          </a:xfrm>
          <a:custGeom>
            <a:avLst/>
            <a:gdLst/>
            <a:ahLst/>
            <a:cxnLst/>
            <a:rect l="l" t="t" r="r" b="b"/>
            <a:pathLst>
              <a:path w="1161554" h="1077078">
                <a:moveTo>
                  <a:pt x="0" y="0"/>
                </a:moveTo>
                <a:lnTo>
                  <a:pt x="1161555" y="0"/>
                </a:lnTo>
                <a:lnTo>
                  <a:pt x="1161555" y="1077078"/>
                </a:lnTo>
                <a:lnTo>
                  <a:pt x="0" y="107707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NL"/>
          </a:p>
        </p:txBody>
      </p:sp>
      <p:sp>
        <p:nvSpPr>
          <p:cNvPr id="44" name="Freeform 44"/>
          <p:cNvSpPr/>
          <p:nvPr/>
        </p:nvSpPr>
        <p:spPr>
          <a:xfrm>
            <a:off x="15414424" y="141360"/>
            <a:ext cx="2058123" cy="823248"/>
          </a:xfrm>
          <a:custGeom>
            <a:avLst/>
            <a:gdLst/>
            <a:ahLst/>
            <a:cxnLst/>
            <a:rect l="l" t="t" r="r" b="b"/>
            <a:pathLst>
              <a:path w="2058123" h="823248">
                <a:moveTo>
                  <a:pt x="0" y="0"/>
                </a:moveTo>
                <a:lnTo>
                  <a:pt x="2058123" y="0"/>
                </a:lnTo>
                <a:lnTo>
                  <a:pt x="2058123" y="823248"/>
                </a:lnTo>
                <a:lnTo>
                  <a:pt x="0" y="823248"/>
                </a:lnTo>
                <a:lnTo>
                  <a:pt x="0" y="0"/>
                </a:lnTo>
                <a:close/>
              </a:path>
            </a:pathLst>
          </a:custGeom>
          <a:blipFill>
            <a:blip r:embed="rId6"/>
            <a:stretch>
              <a:fillRect/>
            </a:stretch>
          </a:blipFill>
        </p:spPr>
        <p:txBody>
          <a:bodyPr/>
          <a:lstStyle/>
          <a:p>
            <a:endParaRPr lang="nl-NL"/>
          </a:p>
        </p:txBody>
      </p:sp>
      <p:sp>
        <p:nvSpPr>
          <p:cNvPr id="45" name="TextBox 45"/>
          <p:cNvSpPr txBox="1"/>
          <p:nvPr/>
        </p:nvSpPr>
        <p:spPr>
          <a:xfrm>
            <a:off x="2345281" y="3545318"/>
            <a:ext cx="15590520" cy="926592"/>
          </a:xfrm>
          <a:prstGeom prst="rect">
            <a:avLst/>
          </a:prstGeom>
        </p:spPr>
        <p:txBody>
          <a:bodyPr lIns="0" tIns="0" rIns="0" bIns="0" rtlCol="0" anchor="t">
            <a:spAutoFit/>
          </a:bodyPr>
          <a:lstStyle/>
          <a:p>
            <a:pPr>
              <a:lnSpc>
                <a:spcPts val="3996"/>
              </a:lnSpc>
            </a:pPr>
            <a:endParaRPr/>
          </a:p>
          <a:p>
            <a:pPr algn="l">
              <a:lnSpc>
                <a:spcPts val="3132"/>
              </a:lnSpc>
            </a:pPr>
            <a:r>
              <a:rPr lang="en-US" sz="2900">
                <a:solidFill>
                  <a:srgbClr val="FED25A"/>
                </a:solidFill>
                <a:latin typeface="Arimo Bold"/>
              </a:rPr>
              <a:t>LLO-oplossingen</a:t>
            </a:r>
            <a:r>
              <a:rPr lang="en-US" sz="2900">
                <a:solidFill>
                  <a:srgbClr val="34B5B3"/>
                </a:solidFill>
                <a:latin typeface="Arimo Bold"/>
              </a:rPr>
              <a:t> </a:t>
            </a:r>
            <a:r>
              <a:rPr lang="en-US" sz="2900">
                <a:solidFill>
                  <a:srgbClr val="FED25A"/>
                </a:solidFill>
                <a:latin typeface="Arimo Bold"/>
              </a:rPr>
              <a:t>| </a:t>
            </a:r>
          </a:p>
        </p:txBody>
      </p:sp>
      <p:sp>
        <p:nvSpPr>
          <p:cNvPr id="46" name="Freeform 46"/>
          <p:cNvSpPr/>
          <p:nvPr/>
        </p:nvSpPr>
        <p:spPr>
          <a:xfrm>
            <a:off x="5656430" y="4049184"/>
            <a:ext cx="472821" cy="472821"/>
          </a:xfrm>
          <a:custGeom>
            <a:avLst/>
            <a:gdLst/>
            <a:ahLst/>
            <a:cxnLst/>
            <a:rect l="l" t="t" r="r" b="b"/>
            <a:pathLst>
              <a:path w="472821" h="472821">
                <a:moveTo>
                  <a:pt x="0" y="0"/>
                </a:moveTo>
                <a:lnTo>
                  <a:pt x="472821" y="0"/>
                </a:lnTo>
                <a:lnTo>
                  <a:pt x="472821" y="472821"/>
                </a:lnTo>
                <a:lnTo>
                  <a:pt x="0" y="47282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nl-NL"/>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951B6D20EA7443814551DED1569233" ma:contentTypeVersion="14" ma:contentTypeDescription="Een nieuw document maken." ma:contentTypeScope="" ma:versionID="aa0b5eb6bec66447558355cd730de669">
  <xsd:schema xmlns:xsd="http://www.w3.org/2001/XMLSchema" xmlns:xs="http://www.w3.org/2001/XMLSchema" xmlns:p="http://schemas.microsoft.com/office/2006/metadata/properties" xmlns:ns2="b3bc411b-27cd-48c7-8d6f-e7f15b98bf49" xmlns:ns3="f47eb262-b0b6-4a73-97aa-f9bf3870865c" targetNamespace="http://schemas.microsoft.com/office/2006/metadata/properties" ma:root="true" ma:fieldsID="00afb871dffc5f7d07076ee728a05313" ns2:_="" ns3:_="">
    <xsd:import namespace="b3bc411b-27cd-48c7-8d6f-e7f15b98bf49"/>
    <xsd:import namespace="f47eb262-b0b6-4a73-97aa-f9bf3870865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bc411b-27cd-48c7-8d6f-e7f15b98bf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Afbeeldingtags" ma:readOnly="false" ma:fieldId="{5cf76f15-5ced-4ddc-b409-7134ff3c332f}" ma:taxonomyMulti="true" ma:sspId="e6eb76ce-677d-4617-aee1-d24d0dd6fab5"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7eb262-b0b6-4a73-97aa-f9bf3870865c"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9f7686d4-739a-4c00-8d7b-67ff82792770}" ma:internalName="TaxCatchAll" ma:showField="CatchAllData" ma:web="f47eb262-b0b6-4a73-97aa-f9bf3870865c">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3bc411b-27cd-48c7-8d6f-e7f15b98bf49">
      <Terms xmlns="http://schemas.microsoft.com/office/infopath/2007/PartnerControls"/>
    </lcf76f155ced4ddcb4097134ff3c332f>
    <TaxCatchAll xmlns="f47eb262-b0b6-4a73-97aa-f9bf3870865c" xsi:nil="true"/>
  </documentManagement>
</p:properties>
</file>

<file path=customXml/itemProps1.xml><?xml version="1.0" encoding="utf-8"?>
<ds:datastoreItem xmlns:ds="http://schemas.openxmlformats.org/officeDocument/2006/customXml" ds:itemID="{985CFC19-B2FD-4D5D-9C9B-15AD62471DA7}"/>
</file>

<file path=customXml/itemProps2.xml><?xml version="1.0" encoding="utf-8"?>
<ds:datastoreItem xmlns:ds="http://schemas.openxmlformats.org/officeDocument/2006/customXml" ds:itemID="{868AC418-B02B-49BA-98F4-218061B8C274}"/>
</file>

<file path=customXml/itemProps3.xml><?xml version="1.0" encoding="utf-8"?>
<ds:datastoreItem xmlns:ds="http://schemas.openxmlformats.org/officeDocument/2006/customXml" ds:itemID="{EEB2744D-5895-4CE0-B921-4B25B6CE83CD}"/>
</file>

<file path=docProps/app.xml><?xml version="1.0" encoding="utf-8"?>
<Properties xmlns="http://schemas.openxmlformats.org/officeDocument/2006/extended-properties" xmlns:vt="http://schemas.openxmlformats.org/officeDocument/2006/docPropsVTypes">
  <TotalTime>0</TotalTime>
  <Words>562</Words>
  <Application>Microsoft Macintosh PowerPoint</Application>
  <PresentationFormat>Aangepast</PresentationFormat>
  <Paragraphs>81</Paragraphs>
  <Slides>13</Slides>
  <Notes>0</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13</vt:i4>
      </vt:variant>
    </vt:vector>
  </HeadingPairs>
  <TitlesOfParts>
    <vt:vector size="22" baseType="lpstr">
      <vt:lpstr>Arial</vt:lpstr>
      <vt:lpstr>Gilroy</vt:lpstr>
      <vt:lpstr>Calibri</vt:lpstr>
      <vt:lpstr>Arimo Bold</vt:lpstr>
      <vt:lpstr>Bubblebody Neue Bold</vt:lpstr>
      <vt:lpstr>Gilroy Italics</vt:lpstr>
      <vt:lpstr>Nunito</vt:lpstr>
      <vt:lpstr>Nunito Bold</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Manager>Alda Kroneman</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28-03-2024-LLO-K Boostsessie. DUS-I</dc:title>
  <dc:subject/>
  <dc:creator/>
  <cp:keywords/>
  <dc:description/>
  <cp:lastModifiedBy>Alda Kroneman</cp:lastModifiedBy>
  <cp:revision>2</cp:revision>
  <dcterms:created xsi:type="dcterms:W3CDTF">2006-08-16T00:00:00Z</dcterms:created>
  <dcterms:modified xsi:type="dcterms:W3CDTF">2024-03-27T12:39:47Z</dcterms:modified>
  <cp:category/>
  <dc:identifier>DAGAo18PvWY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0x010100A3951B6D20EA7443814551DED1569233</vt:lpwstr>
  </property>
</Properties>
</file>