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Arimo Bold" panose="020B0704020202020204" pitchFamily="34" charset="0"/>
      <p:regular r:id="rId11"/>
      <p:bold r:id="rId12"/>
    </p:embeddedFont>
    <p:embeddedFont>
      <p:font typeface="Barlow Bold" pitchFamily="2" charset="77"/>
      <p:regular r:id="rId13"/>
      <p:bold r:id="rId14"/>
    </p:embeddedFont>
    <p:embeddedFont>
      <p:font typeface="Barlow Semi-Bold" pitchFamily="2" charset="77"/>
      <p:regular r:id="rId15"/>
      <p:bold r:id="rId16"/>
    </p:embeddedFont>
    <p:embeddedFont>
      <p:font typeface="Barlow SemiCondensed" pitchFamily="2" charset="77"/>
      <p:regular r:id="rId17"/>
    </p:embeddedFont>
    <p:embeddedFont>
      <p:font typeface="Gilroy" pitchFamily="2" charset="77"/>
      <p:regular r:id="rId18"/>
    </p:embeddedFont>
    <p:embeddedFont>
      <p:font typeface="Gilroy Italics" pitchFamily="2" charset="77"/>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21" autoAdjust="0"/>
  </p:normalViewPr>
  <p:slideViewPr>
    <p:cSldViewPr>
      <p:cViewPr varScale="1">
        <p:scale>
          <a:sx n="72" d="100"/>
          <a:sy n="72" d="100"/>
        </p:scale>
        <p:origin x="7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pn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9.svg"/><Relationship Id="rId21" Type="http://schemas.openxmlformats.org/officeDocument/2006/relationships/image" Target="../media/image34.png"/><Relationship Id="rId7" Type="http://schemas.openxmlformats.org/officeDocument/2006/relationships/image" Target="../media/image23.svg"/><Relationship Id="rId12" Type="http://schemas.openxmlformats.org/officeDocument/2006/relationships/image" Target="../media/image5.svg"/><Relationship Id="rId17" Type="http://schemas.openxmlformats.org/officeDocument/2006/relationships/image" Target="../media/image30.png"/><Relationship Id="rId2" Type="http://schemas.openxmlformats.org/officeDocument/2006/relationships/image" Target="../media/image18.png"/><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png"/><Relationship Id="rId5" Type="http://schemas.openxmlformats.org/officeDocument/2006/relationships/image" Target="../media/image21.svg"/><Relationship Id="rId15" Type="http://schemas.openxmlformats.org/officeDocument/2006/relationships/image" Target="../media/image28.png"/><Relationship Id="rId10" Type="http://schemas.openxmlformats.org/officeDocument/2006/relationships/image" Target="../media/image2.png"/><Relationship Id="rId19"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27.svg"/><Relationship Id="rId22"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37.svg"/><Relationship Id="rId3" Type="http://schemas.openxmlformats.org/officeDocument/2006/relationships/image" Target="../media/image21.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36.png"/><Relationship Id="rId2" Type="http://schemas.openxmlformats.org/officeDocument/2006/relationships/image" Target="../media/image20.png"/><Relationship Id="rId16" Type="http://schemas.openxmlformats.org/officeDocument/2006/relationships/image" Target="../media/image2.pn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19.svg"/><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43.sv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sv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nl-NL"/>
          </a:p>
        </p:txBody>
      </p:sp>
      <p:sp>
        <p:nvSpPr>
          <p:cNvPr id="3" name="Freeform 3"/>
          <p:cNvSpPr/>
          <p:nvPr/>
        </p:nvSpPr>
        <p:spPr>
          <a:xfrm>
            <a:off x="15608462" y="357368"/>
            <a:ext cx="2058123" cy="823248"/>
          </a:xfrm>
          <a:custGeom>
            <a:avLst/>
            <a:gdLst/>
            <a:ahLst/>
            <a:cxnLst/>
            <a:rect l="l" t="t" r="r" b="b"/>
            <a:pathLst>
              <a:path w="2058123" h="823248">
                <a:moveTo>
                  <a:pt x="0" y="0"/>
                </a:moveTo>
                <a:lnTo>
                  <a:pt x="2058122" y="0"/>
                </a:lnTo>
                <a:lnTo>
                  <a:pt x="2058122" y="823248"/>
                </a:lnTo>
                <a:lnTo>
                  <a:pt x="0" y="823248"/>
                </a:lnTo>
                <a:lnTo>
                  <a:pt x="0" y="0"/>
                </a:lnTo>
                <a:close/>
              </a:path>
            </a:pathLst>
          </a:custGeom>
          <a:blipFill>
            <a:blip r:embed="rId3"/>
            <a:stretch>
              <a:fillRect/>
            </a:stretch>
          </a:blipFill>
        </p:spPr>
        <p:txBody>
          <a:bodyPr/>
          <a:lstStyle/>
          <a:p>
            <a:endParaRPr lang="nl-NL"/>
          </a:p>
        </p:txBody>
      </p:sp>
      <p:sp>
        <p:nvSpPr>
          <p:cNvPr id="4" name="Freeform 4"/>
          <p:cNvSpPr/>
          <p:nvPr/>
        </p:nvSpPr>
        <p:spPr>
          <a:xfrm>
            <a:off x="10764645" y="1907652"/>
            <a:ext cx="6262836" cy="5840987"/>
          </a:xfrm>
          <a:custGeom>
            <a:avLst/>
            <a:gdLst/>
            <a:ahLst/>
            <a:cxnLst/>
            <a:rect l="l" t="t" r="r" b="b"/>
            <a:pathLst>
              <a:path w="6262836" h="5840987">
                <a:moveTo>
                  <a:pt x="0" y="0"/>
                </a:moveTo>
                <a:lnTo>
                  <a:pt x="6262836" y="0"/>
                </a:lnTo>
                <a:lnTo>
                  <a:pt x="6262836" y="5840987"/>
                </a:lnTo>
                <a:lnTo>
                  <a:pt x="0" y="5840987"/>
                </a:lnTo>
                <a:lnTo>
                  <a:pt x="0" y="0"/>
                </a:lnTo>
                <a:close/>
              </a:path>
            </a:pathLst>
          </a:custGeom>
          <a:blipFill>
            <a:blip r:embed="rId4"/>
            <a:stretch>
              <a:fillRect/>
            </a:stretch>
          </a:blipFill>
        </p:spPr>
        <p:txBody>
          <a:bodyPr/>
          <a:lstStyle/>
          <a:p>
            <a:endParaRPr lang="nl-NL"/>
          </a:p>
        </p:txBody>
      </p:sp>
      <p:sp>
        <p:nvSpPr>
          <p:cNvPr id="5" name="TextBox 5"/>
          <p:cNvSpPr txBox="1"/>
          <p:nvPr/>
        </p:nvSpPr>
        <p:spPr>
          <a:xfrm>
            <a:off x="1763954" y="5017038"/>
            <a:ext cx="16177488" cy="1839754"/>
          </a:xfrm>
          <a:prstGeom prst="rect">
            <a:avLst/>
          </a:prstGeom>
        </p:spPr>
        <p:txBody>
          <a:bodyPr lIns="0" tIns="0" rIns="0" bIns="0" rtlCol="0" anchor="t">
            <a:spAutoFit/>
          </a:bodyPr>
          <a:lstStyle/>
          <a:p>
            <a:pPr algn="l">
              <a:lnSpc>
                <a:spcPts val="8910"/>
              </a:lnSpc>
            </a:pPr>
            <a:r>
              <a:rPr lang="en-US" sz="8250">
                <a:solidFill>
                  <a:srgbClr val="573078"/>
                </a:solidFill>
                <a:latin typeface="Arimo Bold"/>
              </a:rPr>
              <a:t>Leren van de expert</a:t>
            </a:r>
          </a:p>
        </p:txBody>
      </p:sp>
      <p:sp>
        <p:nvSpPr>
          <p:cNvPr id="6" name="TextBox 6"/>
          <p:cNvSpPr txBox="1"/>
          <p:nvPr/>
        </p:nvSpPr>
        <p:spPr>
          <a:xfrm>
            <a:off x="1679612" y="7256754"/>
            <a:ext cx="16177488" cy="823998"/>
          </a:xfrm>
          <a:prstGeom prst="rect">
            <a:avLst/>
          </a:prstGeom>
        </p:spPr>
        <p:txBody>
          <a:bodyPr lIns="0" tIns="0" rIns="0" bIns="0" rtlCol="0" anchor="t">
            <a:spAutoFit/>
          </a:bodyPr>
          <a:lstStyle/>
          <a:p>
            <a:pPr algn="l">
              <a:lnSpc>
                <a:spcPts val="3888"/>
              </a:lnSpc>
            </a:pPr>
            <a:r>
              <a:rPr lang="en-US" sz="3600">
                <a:solidFill>
                  <a:srgbClr val="000000"/>
                </a:solidFill>
                <a:latin typeface="Gilroy"/>
              </a:rPr>
              <a:t>(Her)aanvragers handvatten geven voor het </a:t>
            </a:r>
            <a:r>
              <a:rPr lang="en-US" sz="3600">
                <a:solidFill>
                  <a:srgbClr val="000000"/>
                </a:solidFill>
                <a:latin typeface="Gilroy Italics"/>
              </a:rPr>
              <a:t>inrichten van het proces</a:t>
            </a:r>
            <a:r>
              <a:rPr lang="en-US" sz="3600">
                <a:solidFill>
                  <a:srgbClr val="000000"/>
                </a:solidFill>
                <a:latin typeface="Gilroy"/>
              </a:rPr>
              <a:t> tot aanvraag, zodat de kans op een positieve beoordeling de grootste kans heeft.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869756"/>
            <a:ext cx="15590520" cy="858897"/>
          </a:xfrm>
          <a:prstGeom prst="rect">
            <a:avLst/>
          </a:prstGeom>
        </p:spPr>
        <p:txBody>
          <a:bodyPr lIns="0" tIns="0" rIns="0" bIns="0" rtlCol="0" anchor="t">
            <a:spAutoFit/>
          </a:bodyPr>
          <a:lstStyle/>
          <a:p>
            <a:pPr algn="l">
              <a:lnSpc>
                <a:spcPts val="4860"/>
              </a:lnSpc>
            </a:pPr>
            <a:r>
              <a:rPr lang="en-US" sz="4500">
                <a:solidFill>
                  <a:srgbClr val="34B5B3"/>
                </a:solidFill>
                <a:latin typeface="Arimo Bold"/>
              </a:rPr>
              <a:t>Programma</a:t>
            </a:r>
          </a:p>
        </p:txBody>
      </p:sp>
      <p:sp>
        <p:nvSpPr>
          <p:cNvPr id="3" name="TextBox 3"/>
          <p:cNvSpPr txBox="1"/>
          <p:nvPr/>
        </p:nvSpPr>
        <p:spPr>
          <a:xfrm>
            <a:off x="1348740" y="3018164"/>
            <a:ext cx="15590520" cy="2603373"/>
          </a:xfrm>
          <a:prstGeom prst="rect">
            <a:avLst/>
          </a:prstGeom>
        </p:spPr>
        <p:txBody>
          <a:bodyPr lIns="0" tIns="0" rIns="0" bIns="0" rtlCol="0" anchor="t">
            <a:spAutoFit/>
          </a:bodyPr>
          <a:lstStyle/>
          <a:p>
            <a:pPr algn="l">
              <a:lnSpc>
                <a:spcPts val="2916"/>
              </a:lnSpc>
            </a:pPr>
            <a:r>
              <a:rPr lang="en-US" sz="2700" spc="25">
                <a:solidFill>
                  <a:srgbClr val="000000"/>
                </a:solidFill>
                <a:latin typeface="Calibri"/>
              </a:rPr>
              <a:t>09.00 uur  Welkom en inleiding (Maud)</a:t>
            </a:r>
          </a:p>
          <a:p>
            <a:pPr algn="l">
              <a:lnSpc>
                <a:spcPts val="2916"/>
              </a:lnSpc>
            </a:pPr>
            <a:r>
              <a:rPr lang="en-US" sz="2700" spc="25">
                <a:solidFill>
                  <a:srgbClr val="000000"/>
                </a:solidFill>
                <a:latin typeface="Calibri"/>
              </a:rPr>
              <a:t>09.03 uur  Introductie Alda Kroneman/DUS-I Visie en activiteitenplan.</a:t>
            </a:r>
          </a:p>
          <a:p>
            <a:pPr algn="l">
              <a:lnSpc>
                <a:spcPts val="2916"/>
              </a:lnSpc>
            </a:pPr>
            <a:r>
              <a:rPr lang="en-US" sz="2700" spc="25">
                <a:solidFill>
                  <a:srgbClr val="000000"/>
                </a:solidFill>
                <a:latin typeface="Calibri"/>
              </a:rPr>
              <a:t>09.13 uur  Open space (vragen stellen en beantwoorden) </a:t>
            </a:r>
          </a:p>
          <a:p>
            <a:pPr algn="l">
              <a:lnSpc>
                <a:spcPts val="2916"/>
              </a:lnSpc>
            </a:pPr>
            <a:r>
              <a:rPr lang="en-US" sz="2700" spc="25">
                <a:solidFill>
                  <a:srgbClr val="000000"/>
                </a:solidFill>
                <a:latin typeface="Calibri"/>
              </a:rPr>
              <a:t>09.43 uur  Rondvraag: wat neem je mee?</a:t>
            </a:r>
          </a:p>
          <a:p>
            <a:pPr algn="l">
              <a:lnSpc>
                <a:spcPts val="2916"/>
              </a:lnSpc>
            </a:pPr>
            <a:r>
              <a:rPr lang="en-US" sz="2700" spc="25">
                <a:solidFill>
                  <a:srgbClr val="000000"/>
                </a:solidFill>
                <a:latin typeface="Calibri"/>
              </a:rPr>
              <a:t>09.55 uur  Afsluiting </a:t>
            </a:r>
          </a:p>
          <a:p>
            <a:pPr algn="l">
              <a:lnSpc>
                <a:spcPts val="2916"/>
              </a:lnSpc>
            </a:pPr>
            <a:endParaRPr lang="en-US" sz="2700" spc="25">
              <a:solidFill>
                <a:srgbClr val="000000"/>
              </a:solidFill>
              <a:latin typeface="Calibri"/>
            </a:endParaRPr>
          </a:p>
          <a:p>
            <a:pPr algn="l">
              <a:lnSpc>
                <a:spcPts val="2916"/>
              </a:lnSpc>
            </a:pPr>
            <a:endParaRPr lang="en-US" sz="2700" spc="25">
              <a:solidFill>
                <a:srgbClr val="000000"/>
              </a:solidFill>
              <a:latin typeface="Calibri"/>
            </a:endParaRPr>
          </a:p>
        </p:txBody>
      </p:sp>
      <p:sp>
        <p:nvSpPr>
          <p:cNvPr id="4" name="Freeform 4"/>
          <p:cNvSpPr/>
          <p:nvPr/>
        </p:nvSpPr>
        <p:spPr>
          <a:xfrm>
            <a:off x="15608462" y="357368"/>
            <a:ext cx="2058123" cy="823248"/>
          </a:xfrm>
          <a:custGeom>
            <a:avLst/>
            <a:gdLst/>
            <a:ahLst/>
            <a:cxnLst/>
            <a:rect l="l" t="t" r="r" b="b"/>
            <a:pathLst>
              <a:path w="2058123" h="823248">
                <a:moveTo>
                  <a:pt x="0" y="0"/>
                </a:moveTo>
                <a:lnTo>
                  <a:pt x="2058122" y="0"/>
                </a:lnTo>
                <a:lnTo>
                  <a:pt x="2058122" y="823248"/>
                </a:lnTo>
                <a:lnTo>
                  <a:pt x="0" y="823248"/>
                </a:lnTo>
                <a:lnTo>
                  <a:pt x="0" y="0"/>
                </a:lnTo>
                <a:close/>
              </a:path>
            </a:pathLst>
          </a:custGeom>
          <a:blipFill>
            <a:blip r:embed="rId2"/>
            <a:stretch>
              <a:fillRect/>
            </a:stretch>
          </a:blipFill>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869756"/>
            <a:ext cx="15590520" cy="858897"/>
          </a:xfrm>
          <a:prstGeom prst="rect">
            <a:avLst/>
          </a:prstGeom>
        </p:spPr>
        <p:txBody>
          <a:bodyPr lIns="0" tIns="0" rIns="0" bIns="0" rtlCol="0" anchor="t">
            <a:spAutoFit/>
          </a:bodyPr>
          <a:lstStyle/>
          <a:p>
            <a:pPr algn="l">
              <a:lnSpc>
                <a:spcPts val="4860"/>
              </a:lnSpc>
            </a:pPr>
            <a:r>
              <a:rPr lang="en-US" sz="4500">
                <a:solidFill>
                  <a:srgbClr val="34B5B3"/>
                </a:solidFill>
                <a:latin typeface="Arimo Bold"/>
              </a:rPr>
              <a:t>Praktische zaken</a:t>
            </a:r>
          </a:p>
        </p:txBody>
      </p:sp>
      <p:sp>
        <p:nvSpPr>
          <p:cNvPr id="3" name="TextBox 3"/>
          <p:cNvSpPr txBox="1"/>
          <p:nvPr/>
        </p:nvSpPr>
        <p:spPr>
          <a:xfrm>
            <a:off x="1348740" y="3018164"/>
            <a:ext cx="15590520" cy="2603373"/>
          </a:xfrm>
          <a:prstGeom prst="rect">
            <a:avLst/>
          </a:prstGeom>
        </p:spPr>
        <p:txBody>
          <a:bodyPr lIns="0" tIns="0" rIns="0" bIns="0" rtlCol="0" anchor="t">
            <a:spAutoFit/>
          </a:bodyPr>
          <a:lstStyle/>
          <a:p>
            <a:pPr marL="488632" lvl="1" indent="-244316" algn="l">
              <a:lnSpc>
                <a:spcPts val="2916"/>
              </a:lnSpc>
              <a:buFont typeface="Arial"/>
              <a:buChar char="•"/>
            </a:pPr>
            <a:r>
              <a:rPr lang="en-US" sz="2700" spc="25">
                <a:solidFill>
                  <a:srgbClr val="000000"/>
                </a:solidFill>
                <a:latin typeface="Calibri"/>
              </a:rPr>
              <a:t>De bijeenkomst wordt opgenomen </a:t>
            </a:r>
          </a:p>
          <a:p>
            <a:pPr marL="488632" lvl="1" indent="-244316" algn="l">
              <a:lnSpc>
                <a:spcPts val="2916"/>
              </a:lnSpc>
              <a:buFont typeface="Arial"/>
              <a:buChar char="•"/>
            </a:pPr>
            <a:r>
              <a:rPr lang="en-US" sz="2700" spc="25">
                <a:solidFill>
                  <a:srgbClr val="000000"/>
                </a:solidFill>
                <a:latin typeface="Calibri"/>
              </a:rPr>
              <a:t>Vanaf nu kun je vragen stellen in de chat.</a:t>
            </a:r>
          </a:p>
          <a:p>
            <a:pPr marL="488632" lvl="1" indent="-244316" algn="l">
              <a:lnSpc>
                <a:spcPts val="2916"/>
              </a:lnSpc>
              <a:buFont typeface="Arial"/>
              <a:buChar char="•"/>
            </a:pPr>
            <a:r>
              <a:rPr lang="en-US" sz="2700" spc="25">
                <a:solidFill>
                  <a:srgbClr val="000000"/>
                </a:solidFill>
                <a:latin typeface="Calibri"/>
              </a:rPr>
              <a:t>Vragen worden (door een ieder) vooral beantwoord in de chat of tijdens het panel.</a:t>
            </a: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p:txBody>
      </p:sp>
      <p:sp>
        <p:nvSpPr>
          <p:cNvPr id="4" name="Freeform 4"/>
          <p:cNvSpPr/>
          <p:nvPr/>
        </p:nvSpPr>
        <p:spPr>
          <a:xfrm>
            <a:off x="15608462" y="357368"/>
            <a:ext cx="2058123" cy="823248"/>
          </a:xfrm>
          <a:custGeom>
            <a:avLst/>
            <a:gdLst/>
            <a:ahLst/>
            <a:cxnLst/>
            <a:rect l="l" t="t" r="r" b="b"/>
            <a:pathLst>
              <a:path w="2058123" h="823248">
                <a:moveTo>
                  <a:pt x="0" y="0"/>
                </a:moveTo>
                <a:lnTo>
                  <a:pt x="2058122" y="0"/>
                </a:lnTo>
                <a:lnTo>
                  <a:pt x="2058122" y="823248"/>
                </a:lnTo>
                <a:lnTo>
                  <a:pt x="0" y="823248"/>
                </a:lnTo>
                <a:lnTo>
                  <a:pt x="0" y="0"/>
                </a:lnTo>
                <a:close/>
              </a:path>
            </a:pathLst>
          </a:custGeom>
          <a:blipFill>
            <a:blip r:embed="rId2"/>
            <a:stretch>
              <a:fillRect/>
            </a:stretch>
          </a:blipFill>
        </p:spPr>
        <p:txBody>
          <a:bodyPr/>
          <a:lstStyle/>
          <a:p>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1600" y="3017088"/>
            <a:ext cx="4528990" cy="1025384"/>
            <a:chOff x="0" y="0"/>
            <a:chExt cx="1192821" cy="270060"/>
          </a:xfrm>
        </p:grpSpPr>
        <p:sp>
          <p:nvSpPr>
            <p:cNvPr id="3" name="Freeform 3"/>
            <p:cNvSpPr/>
            <p:nvPr/>
          </p:nvSpPr>
          <p:spPr>
            <a:xfrm>
              <a:off x="0" y="0"/>
              <a:ext cx="1192821" cy="270060"/>
            </a:xfrm>
            <a:custGeom>
              <a:avLst/>
              <a:gdLst/>
              <a:ahLst/>
              <a:cxnLst/>
              <a:rect l="l" t="t" r="r" b="b"/>
              <a:pathLst>
                <a:path w="1192821" h="270060">
                  <a:moveTo>
                    <a:pt x="87180" y="0"/>
                  </a:moveTo>
                  <a:lnTo>
                    <a:pt x="1105640" y="0"/>
                  </a:lnTo>
                  <a:cubicBezTo>
                    <a:pt x="1153789" y="0"/>
                    <a:pt x="1192821" y="39032"/>
                    <a:pt x="1192821" y="87180"/>
                  </a:cubicBezTo>
                  <a:lnTo>
                    <a:pt x="1192821" y="182880"/>
                  </a:lnTo>
                  <a:cubicBezTo>
                    <a:pt x="1192821" y="206002"/>
                    <a:pt x="1183636" y="228176"/>
                    <a:pt x="1167286" y="244526"/>
                  </a:cubicBezTo>
                  <a:cubicBezTo>
                    <a:pt x="1150937" y="260875"/>
                    <a:pt x="1128762" y="270060"/>
                    <a:pt x="1105640" y="270060"/>
                  </a:cubicBezTo>
                  <a:lnTo>
                    <a:pt x="87180" y="270060"/>
                  </a:lnTo>
                  <a:cubicBezTo>
                    <a:pt x="39032" y="270060"/>
                    <a:pt x="0" y="231028"/>
                    <a:pt x="0" y="182880"/>
                  </a:cubicBezTo>
                  <a:lnTo>
                    <a:pt x="0" y="87180"/>
                  </a:lnTo>
                  <a:cubicBezTo>
                    <a:pt x="0" y="39032"/>
                    <a:pt x="39032" y="0"/>
                    <a:pt x="87180" y="0"/>
                  </a:cubicBezTo>
                  <a:close/>
                </a:path>
              </a:pathLst>
            </a:custGeom>
            <a:solidFill>
              <a:srgbClr val="562F78"/>
            </a:solidFill>
          </p:spPr>
          <p:txBody>
            <a:bodyPr/>
            <a:lstStyle/>
            <a:p>
              <a:endParaRPr lang="nl-NL"/>
            </a:p>
          </p:txBody>
        </p:sp>
        <p:sp>
          <p:nvSpPr>
            <p:cNvPr id="4" name="TextBox 4"/>
            <p:cNvSpPr txBox="1"/>
            <p:nvPr/>
          </p:nvSpPr>
          <p:spPr>
            <a:xfrm>
              <a:off x="0" y="-47625"/>
              <a:ext cx="1192821" cy="3176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14450" y="2843773"/>
            <a:ext cx="819044" cy="1198699"/>
            <a:chOff x="0" y="0"/>
            <a:chExt cx="5740400" cy="8401276"/>
          </a:xfrm>
        </p:grpSpPr>
        <p:sp>
          <p:nvSpPr>
            <p:cNvPr id="6" name="Freeform 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FED25A"/>
            </a:solidFill>
          </p:spPr>
          <p:txBody>
            <a:bodyPr/>
            <a:lstStyle/>
            <a:p>
              <a:endParaRPr lang="nl-NL"/>
            </a:p>
          </p:txBody>
        </p:sp>
      </p:grpSp>
      <p:grpSp>
        <p:nvGrpSpPr>
          <p:cNvPr id="7" name="Group 7"/>
          <p:cNvGrpSpPr/>
          <p:nvPr/>
        </p:nvGrpSpPr>
        <p:grpSpPr>
          <a:xfrm>
            <a:off x="6910240" y="3017088"/>
            <a:ext cx="4528990" cy="1025384"/>
            <a:chOff x="0" y="0"/>
            <a:chExt cx="1192821" cy="270060"/>
          </a:xfrm>
        </p:grpSpPr>
        <p:sp>
          <p:nvSpPr>
            <p:cNvPr id="8" name="Freeform 8"/>
            <p:cNvSpPr/>
            <p:nvPr/>
          </p:nvSpPr>
          <p:spPr>
            <a:xfrm>
              <a:off x="0" y="0"/>
              <a:ext cx="1192821" cy="270060"/>
            </a:xfrm>
            <a:custGeom>
              <a:avLst/>
              <a:gdLst/>
              <a:ahLst/>
              <a:cxnLst/>
              <a:rect l="l" t="t" r="r" b="b"/>
              <a:pathLst>
                <a:path w="1192821" h="270060">
                  <a:moveTo>
                    <a:pt x="87180" y="0"/>
                  </a:moveTo>
                  <a:lnTo>
                    <a:pt x="1105640" y="0"/>
                  </a:lnTo>
                  <a:cubicBezTo>
                    <a:pt x="1153789" y="0"/>
                    <a:pt x="1192821" y="39032"/>
                    <a:pt x="1192821" y="87180"/>
                  </a:cubicBezTo>
                  <a:lnTo>
                    <a:pt x="1192821" y="182880"/>
                  </a:lnTo>
                  <a:cubicBezTo>
                    <a:pt x="1192821" y="206002"/>
                    <a:pt x="1183636" y="228176"/>
                    <a:pt x="1167286" y="244526"/>
                  </a:cubicBezTo>
                  <a:cubicBezTo>
                    <a:pt x="1150937" y="260875"/>
                    <a:pt x="1128762" y="270060"/>
                    <a:pt x="1105640" y="270060"/>
                  </a:cubicBezTo>
                  <a:lnTo>
                    <a:pt x="87180" y="270060"/>
                  </a:lnTo>
                  <a:cubicBezTo>
                    <a:pt x="39032" y="270060"/>
                    <a:pt x="0" y="231028"/>
                    <a:pt x="0" y="182880"/>
                  </a:cubicBezTo>
                  <a:lnTo>
                    <a:pt x="0" y="87180"/>
                  </a:lnTo>
                  <a:cubicBezTo>
                    <a:pt x="0" y="39032"/>
                    <a:pt x="39032" y="0"/>
                    <a:pt x="87180" y="0"/>
                  </a:cubicBezTo>
                  <a:close/>
                </a:path>
              </a:pathLst>
            </a:custGeom>
            <a:solidFill>
              <a:srgbClr val="562F75"/>
            </a:solidFill>
          </p:spPr>
          <p:txBody>
            <a:bodyPr/>
            <a:lstStyle/>
            <a:p>
              <a:endParaRPr lang="nl-NL"/>
            </a:p>
          </p:txBody>
        </p:sp>
        <p:sp>
          <p:nvSpPr>
            <p:cNvPr id="9" name="TextBox 9"/>
            <p:cNvSpPr txBox="1"/>
            <p:nvPr/>
          </p:nvSpPr>
          <p:spPr>
            <a:xfrm>
              <a:off x="0" y="-47625"/>
              <a:ext cx="1192821" cy="31768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910240" y="2843773"/>
            <a:ext cx="819044" cy="1198699"/>
            <a:chOff x="0" y="0"/>
            <a:chExt cx="5740400" cy="8401276"/>
          </a:xfrm>
        </p:grpSpPr>
        <p:sp>
          <p:nvSpPr>
            <p:cNvPr id="11" name="Freeform 11"/>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FED25A"/>
            </a:solidFill>
          </p:spPr>
          <p:txBody>
            <a:bodyPr/>
            <a:lstStyle/>
            <a:p>
              <a:endParaRPr lang="nl-NL"/>
            </a:p>
          </p:txBody>
        </p:sp>
      </p:grpSp>
      <p:grpSp>
        <p:nvGrpSpPr>
          <p:cNvPr id="12" name="Group 12"/>
          <p:cNvGrpSpPr/>
          <p:nvPr/>
        </p:nvGrpSpPr>
        <p:grpSpPr>
          <a:xfrm>
            <a:off x="12444560" y="3012947"/>
            <a:ext cx="4528990" cy="1029525"/>
            <a:chOff x="0" y="0"/>
            <a:chExt cx="1192821" cy="271151"/>
          </a:xfrm>
        </p:grpSpPr>
        <p:sp>
          <p:nvSpPr>
            <p:cNvPr id="13" name="Freeform 13"/>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562F75"/>
            </a:solidFill>
          </p:spPr>
          <p:txBody>
            <a:bodyPr/>
            <a:lstStyle/>
            <a:p>
              <a:endParaRPr lang="nl-NL"/>
            </a:p>
          </p:txBody>
        </p:sp>
        <p:sp>
          <p:nvSpPr>
            <p:cNvPr id="14" name="TextBox 14"/>
            <p:cNvSpPr txBox="1"/>
            <p:nvPr/>
          </p:nvSpPr>
          <p:spPr>
            <a:xfrm>
              <a:off x="0" y="-47625"/>
              <a:ext cx="1192821" cy="318776"/>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2444560" y="2843773"/>
            <a:ext cx="819044" cy="1198699"/>
            <a:chOff x="0" y="0"/>
            <a:chExt cx="5740400" cy="8401276"/>
          </a:xfrm>
        </p:grpSpPr>
        <p:sp>
          <p:nvSpPr>
            <p:cNvPr id="16" name="Freeform 1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FED25A"/>
            </a:solidFill>
          </p:spPr>
          <p:txBody>
            <a:bodyPr/>
            <a:lstStyle/>
            <a:p>
              <a:endParaRPr lang="nl-NL"/>
            </a:p>
          </p:txBody>
        </p:sp>
      </p:grpSp>
      <p:grpSp>
        <p:nvGrpSpPr>
          <p:cNvPr id="17" name="Group 17"/>
          <p:cNvGrpSpPr/>
          <p:nvPr/>
        </p:nvGrpSpPr>
        <p:grpSpPr>
          <a:xfrm>
            <a:off x="1371600" y="6616814"/>
            <a:ext cx="4528990" cy="1029525"/>
            <a:chOff x="0" y="0"/>
            <a:chExt cx="1192821" cy="271151"/>
          </a:xfrm>
        </p:grpSpPr>
        <p:sp>
          <p:nvSpPr>
            <p:cNvPr id="18" name="Freeform 18"/>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562F75"/>
            </a:solidFill>
          </p:spPr>
          <p:txBody>
            <a:bodyPr/>
            <a:lstStyle/>
            <a:p>
              <a:endParaRPr lang="nl-NL"/>
            </a:p>
          </p:txBody>
        </p:sp>
        <p:sp>
          <p:nvSpPr>
            <p:cNvPr id="19" name="TextBox 19"/>
            <p:cNvSpPr txBox="1"/>
            <p:nvPr/>
          </p:nvSpPr>
          <p:spPr>
            <a:xfrm>
              <a:off x="0" y="-47625"/>
              <a:ext cx="1192821" cy="318776"/>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14450" y="6447640"/>
            <a:ext cx="819044" cy="1198699"/>
            <a:chOff x="0" y="0"/>
            <a:chExt cx="5740400" cy="8401276"/>
          </a:xfrm>
        </p:grpSpPr>
        <p:sp>
          <p:nvSpPr>
            <p:cNvPr id="21" name="Freeform 21"/>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FED25A"/>
            </a:solidFill>
          </p:spPr>
          <p:txBody>
            <a:bodyPr/>
            <a:lstStyle/>
            <a:p>
              <a:endParaRPr lang="nl-NL"/>
            </a:p>
          </p:txBody>
        </p:sp>
      </p:grpSp>
      <p:grpSp>
        <p:nvGrpSpPr>
          <p:cNvPr id="22" name="Group 22"/>
          <p:cNvGrpSpPr/>
          <p:nvPr/>
        </p:nvGrpSpPr>
        <p:grpSpPr>
          <a:xfrm>
            <a:off x="6910240" y="6616814"/>
            <a:ext cx="4528990" cy="1029525"/>
            <a:chOff x="0" y="0"/>
            <a:chExt cx="1192821" cy="271151"/>
          </a:xfrm>
        </p:grpSpPr>
        <p:sp>
          <p:nvSpPr>
            <p:cNvPr id="23" name="Freeform 23"/>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562F75"/>
            </a:solidFill>
          </p:spPr>
          <p:txBody>
            <a:bodyPr/>
            <a:lstStyle/>
            <a:p>
              <a:endParaRPr lang="nl-NL"/>
            </a:p>
          </p:txBody>
        </p:sp>
        <p:sp>
          <p:nvSpPr>
            <p:cNvPr id="24" name="TextBox 24"/>
            <p:cNvSpPr txBox="1"/>
            <p:nvPr/>
          </p:nvSpPr>
          <p:spPr>
            <a:xfrm>
              <a:off x="0" y="-47625"/>
              <a:ext cx="1192821" cy="318776"/>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6892789" y="6447640"/>
            <a:ext cx="819044" cy="1198699"/>
            <a:chOff x="0" y="0"/>
            <a:chExt cx="5740400" cy="8401276"/>
          </a:xfrm>
        </p:grpSpPr>
        <p:sp>
          <p:nvSpPr>
            <p:cNvPr id="26" name="Freeform 2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FED25A"/>
            </a:solidFill>
          </p:spPr>
          <p:txBody>
            <a:bodyPr/>
            <a:lstStyle/>
            <a:p>
              <a:endParaRPr lang="nl-NL"/>
            </a:p>
          </p:txBody>
        </p:sp>
      </p:grpSp>
      <p:sp>
        <p:nvSpPr>
          <p:cNvPr id="27" name="Freeform 27"/>
          <p:cNvSpPr/>
          <p:nvPr/>
        </p:nvSpPr>
        <p:spPr>
          <a:xfrm>
            <a:off x="15582062" y="300702"/>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2"/>
            <a:stretch>
              <a:fillRect/>
            </a:stretch>
          </a:blipFill>
        </p:spPr>
        <p:txBody>
          <a:bodyPr/>
          <a:lstStyle/>
          <a:p>
            <a:endParaRPr lang="nl-NL"/>
          </a:p>
        </p:txBody>
      </p:sp>
      <p:grpSp>
        <p:nvGrpSpPr>
          <p:cNvPr id="28" name="Group 28"/>
          <p:cNvGrpSpPr/>
          <p:nvPr/>
        </p:nvGrpSpPr>
        <p:grpSpPr>
          <a:xfrm>
            <a:off x="12429831" y="6616814"/>
            <a:ext cx="4528990" cy="1029525"/>
            <a:chOff x="0" y="0"/>
            <a:chExt cx="1192821" cy="271151"/>
          </a:xfrm>
        </p:grpSpPr>
        <p:sp>
          <p:nvSpPr>
            <p:cNvPr id="29" name="Freeform 29"/>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562F75"/>
            </a:solidFill>
          </p:spPr>
          <p:txBody>
            <a:bodyPr/>
            <a:lstStyle/>
            <a:p>
              <a:endParaRPr lang="nl-NL"/>
            </a:p>
          </p:txBody>
        </p:sp>
        <p:sp>
          <p:nvSpPr>
            <p:cNvPr id="30" name="TextBox 30"/>
            <p:cNvSpPr txBox="1"/>
            <p:nvPr/>
          </p:nvSpPr>
          <p:spPr>
            <a:xfrm>
              <a:off x="0" y="-47625"/>
              <a:ext cx="1192821" cy="318776"/>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12429831" y="6447640"/>
            <a:ext cx="819044" cy="1198699"/>
            <a:chOff x="0" y="0"/>
            <a:chExt cx="5740400" cy="8401276"/>
          </a:xfrm>
        </p:grpSpPr>
        <p:sp>
          <p:nvSpPr>
            <p:cNvPr id="32" name="Freeform 32"/>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FED25A"/>
            </a:solidFill>
          </p:spPr>
          <p:txBody>
            <a:bodyPr/>
            <a:lstStyle/>
            <a:p>
              <a:endParaRPr lang="nl-NL"/>
            </a:p>
          </p:txBody>
        </p:sp>
      </p:grpSp>
      <p:sp>
        <p:nvSpPr>
          <p:cNvPr id="33" name="Freeform 33"/>
          <p:cNvSpPr/>
          <p:nvPr/>
        </p:nvSpPr>
        <p:spPr>
          <a:xfrm>
            <a:off x="4527728" y="1216804"/>
            <a:ext cx="472821" cy="472821"/>
          </a:xfrm>
          <a:custGeom>
            <a:avLst/>
            <a:gdLst/>
            <a:ahLst/>
            <a:cxnLst/>
            <a:rect l="l" t="t" r="r" b="b"/>
            <a:pathLst>
              <a:path w="472821" h="472821">
                <a:moveTo>
                  <a:pt x="0" y="0"/>
                </a:moveTo>
                <a:lnTo>
                  <a:pt x="472822" y="0"/>
                </a:lnTo>
                <a:lnTo>
                  <a:pt x="472822" y="472821"/>
                </a:lnTo>
                <a:lnTo>
                  <a:pt x="0" y="4728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4" name="Freeform 34"/>
          <p:cNvSpPr/>
          <p:nvPr/>
        </p:nvSpPr>
        <p:spPr>
          <a:xfrm>
            <a:off x="7035918" y="3527710"/>
            <a:ext cx="645489" cy="470400"/>
          </a:xfrm>
          <a:custGeom>
            <a:avLst/>
            <a:gdLst/>
            <a:ahLst/>
            <a:cxnLst/>
            <a:rect l="l" t="t" r="r" b="b"/>
            <a:pathLst>
              <a:path w="645489" h="470400">
                <a:moveTo>
                  <a:pt x="0" y="0"/>
                </a:moveTo>
                <a:lnTo>
                  <a:pt x="645489" y="0"/>
                </a:lnTo>
                <a:lnTo>
                  <a:pt x="645489" y="470400"/>
                </a:lnTo>
                <a:lnTo>
                  <a:pt x="0" y="470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35" name="Freeform 35"/>
          <p:cNvSpPr/>
          <p:nvPr/>
        </p:nvSpPr>
        <p:spPr>
          <a:xfrm>
            <a:off x="1484171" y="3426489"/>
            <a:ext cx="506194" cy="597279"/>
          </a:xfrm>
          <a:custGeom>
            <a:avLst/>
            <a:gdLst/>
            <a:ahLst/>
            <a:cxnLst/>
            <a:rect l="l" t="t" r="r" b="b"/>
            <a:pathLst>
              <a:path w="506194" h="597279">
                <a:moveTo>
                  <a:pt x="0" y="0"/>
                </a:moveTo>
                <a:lnTo>
                  <a:pt x="506194" y="0"/>
                </a:lnTo>
                <a:lnTo>
                  <a:pt x="506194" y="597279"/>
                </a:lnTo>
                <a:lnTo>
                  <a:pt x="0" y="5972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36" name="Freeform 36"/>
          <p:cNvSpPr/>
          <p:nvPr/>
        </p:nvSpPr>
        <p:spPr>
          <a:xfrm>
            <a:off x="12572960" y="7097509"/>
            <a:ext cx="529192" cy="529192"/>
          </a:xfrm>
          <a:custGeom>
            <a:avLst/>
            <a:gdLst/>
            <a:ahLst/>
            <a:cxnLst/>
            <a:rect l="l" t="t" r="r" b="b"/>
            <a:pathLst>
              <a:path w="529192" h="529192">
                <a:moveTo>
                  <a:pt x="0" y="0"/>
                </a:moveTo>
                <a:lnTo>
                  <a:pt x="529192" y="0"/>
                </a:lnTo>
                <a:lnTo>
                  <a:pt x="529192" y="529192"/>
                </a:lnTo>
                <a:lnTo>
                  <a:pt x="0" y="5291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37" name="Freeform 37"/>
          <p:cNvSpPr/>
          <p:nvPr/>
        </p:nvSpPr>
        <p:spPr>
          <a:xfrm>
            <a:off x="1476742" y="7046989"/>
            <a:ext cx="494460" cy="579712"/>
          </a:xfrm>
          <a:custGeom>
            <a:avLst/>
            <a:gdLst/>
            <a:ahLst/>
            <a:cxnLst/>
            <a:rect l="l" t="t" r="r" b="b"/>
            <a:pathLst>
              <a:path w="494460" h="579712">
                <a:moveTo>
                  <a:pt x="0" y="0"/>
                </a:moveTo>
                <a:lnTo>
                  <a:pt x="494460" y="0"/>
                </a:lnTo>
                <a:lnTo>
                  <a:pt x="494460" y="579712"/>
                </a:lnTo>
                <a:lnTo>
                  <a:pt x="0" y="5797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38" name="Freeform 38"/>
          <p:cNvSpPr/>
          <p:nvPr/>
        </p:nvSpPr>
        <p:spPr>
          <a:xfrm>
            <a:off x="7061057" y="7116240"/>
            <a:ext cx="441211" cy="441211"/>
          </a:xfrm>
          <a:custGeom>
            <a:avLst/>
            <a:gdLst/>
            <a:ahLst/>
            <a:cxnLst/>
            <a:rect l="l" t="t" r="r" b="b"/>
            <a:pathLst>
              <a:path w="441211" h="441211">
                <a:moveTo>
                  <a:pt x="0" y="0"/>
                </a:moveTo>
                <a:lnTo>
                  <a:pt x="441211" y="0"/>
                </a:lnTo>
                <a:lnTo>
                  <a:pt x="441211" y="441211"/>
                </a:lnTo>
                <a:lnTo>
                  <a:pt x="0" y="4412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39" name="Freeform 39"/>
          <p:cNvSpPr/>
          <p:nvPr/>
        </p:nvSpPr>
        <p:spPr>
          <a:xfrm>
            <a:off x="12571831" y="3493642"/>
            <a:ext cx="530321" cy="504468"/>
          </a:xfrm>
          <a:custGeom>
            <a:avLst/>
            <a:gdLst/>
            <a:ahLst/>
            <a:cxnLst/>
            <a:rect l="l" t="t" r="r" b="b"/>
            <a:pathLst>
              <a:path w="530321" h="504468">
                <a:moveTo>
                  <a:pt x="0" y="0"/>
                </a:moveTo>
                <a:lnTo>
                  <a:pt x="530321" y="0"/>
                </a:lnTo>
                <a:lnTo>
                  <a:pt x="530321" y="504468"/>
                </a:lnTo>
                <a:lnTo>
                  <a:pt x="0" y="5044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40" name="TextBox 40"/>
          <p:cNvSpPr txBox="1"/>
          <p:nvPr/>
        </p:nvSpPr>
        <p:spPr>
          <a:xfrm>
            <a:off x="2242477" y="3084010"/>
            <a:ext cx="3936010" cy="8343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Visie van het samenwerkingsverband</a:t>
            </a:r>
          </a:p>
        </p:txBody>
      </p:sp>
      <p:sp>
        <p:nvSpPr>
          <p:cNvPr id="41" name="TextBox 41"/>
          <p:cNvSpPr txBox="1"/>
          <p:nvPr/>
        </p:nvSpPr>
        <p:spPr>
          <a:xfrm>
            <a:off x="1371600" y="4140985"/>
            <a:ext cx="4806887" cy="2053590"/>
          </a:xfrm>
          <a:prstGeom prst="rect">
            <a:avLst/>
          </a:prstGeom>
        </p:spPr>
        <p:txBody>
          <a:bodyPr lIns="0" tIns="0" rIns="0" bIns="0" rtlCol="0" anchor="t">
            <a:spAutoFit/>
          </a:bodyPr>
          <a:lstStyle/>
          <a:p>
            <a:pPr marL="345439" lvl="1" indent="-172720">
              <a:lnSpc>
                <a:spcPts val="2399"/>
              </a:lnSpc>
              <a:buFont typeface="Arial"/>
              <a:buChar char="•"/>
            </a:pPr>
            <a:r>
              <a:rPr lang="en-US" sz="1599" spc="83">
                <a:solidFill>
                  <a:srgbClr val="000000"/>
                </a:solidFill>
                <a:latin typeface="Barlow SemiCondensed"/>
              </a:rPr>
              <a:t>Beschrijf de visie waaruit de samenwerking is ontstaan in het kader van de energie- en grondstoffentransitie binnen een bepaalde regio of sector. </a:t>
            </a:r>
          </a:p>
          <a:p>
            <a:pPr marL="345439" lvl="1" indent="-172720">
              <a:lnSpc>
                <a:spcPts val="2399"/>
              </a:lnSpc>
              <a:buFont typeface="Arial"/>
              <a:buChar char="•"/>
            </a:pPr>
            <a:r>
              <a:rPr lang="en-US" sz="1599" spc="83">
                <a:solidFill>
                  <a:srgbClr val="000000"/>
                </a:solidFill>
                <a:latin typeface="Barlow SemiCondensed"/>
              </a:rPr>
              <a:t>Welke lerende netwerken zijn er gerealiseerd in de regio? Welke krachten gaan jullie bundelen in het netwerk? Wie zijn de samenwerkingspartners?</a:t>
            </a:r>
          </a:p>
        </p:txBody>
      </p:sp>
      <p:sp>
        <p:nvSpPr>
          <p:cNvPr id="42" name="TextBox 42"/>
          <p:cNvSpPr txBox="1"/>
          <p:nvPr/>
        </p:nvSpPr>
        <p:spPr>
          <a:xfrm>
            <a:off x="1457579" y="2955797"/>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1.</a:t>
            </a:r>
          </a:p>
        </p:txBody>
      </p:sp>
      <p:sp>
        <p:nvSpPr>
          <p:cNvPr id="43" name="TextBox 43"/>
          <p:cNvSpPr txBox="1"/>
          <p:nvPr/>
        </p:nvSpPr>
        <p:spPr>
          <a:xfrm>
            <a:off x="7938834" y="3081940"/>
            <a:ext cx="3340584" cy="8343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Bereik van de regio of sector</a:t>
            </a:r>
          </a:p>
        </p:txBody>
      </p:sp>
      <p:sp>
        <p:nvSpPr>
          <p:cNvPr id="44" name="TextBox 44"/>
          <p:cNvSpPr txBox="1"/>
          <p:nvPr/>
        </p:nvSpPr>
        <p:spPr>
          <a:xfrm>
            <a:off x="6910240" y="4140985"/>
            <a:ext cx="5214070" cy="2120265"/>
          </a:xfrm>
          <a:prstGeom prst="rect">
            <a:avLst/>
          </a:prstGeom>
        </p:spPr>
        <p:txBody>
          <a:bodyPr lIns="0" tIns="0" rIns="0" bIns="0" rtlCol="0" anchor="t">
            <a:spAutoFit/>
          </a:bodyPr>
          <a:lstStyle/>
          <a:p>
            <a:pPr marL="345441" lvl="1" indent="-172721">
              <a:lnSpc>
                <a:spcPts val="2400"/>
              </a:lnSpc>
              <a:buFont typeface="Arial"/>
              <a:buChar char="•"/>
            </a:pPr>
            <a:r>
              <a:rPr lang="en-US" sz="1600" spc="83">
                <a:solidFill>
                  <a:srgbClr val="000000"/>
                </a:solidFill>
                <a:latin typeface="Barlow SemiCondensed"/>
              </a:rPr>
              <a:t>Beschrijf in welke regio of sector het samenwerkingsverband in het LLO-ecosysteem actief is in het kader van energie- en grondstoffentransitie.</a:t>
            </a:r>
          </a:p>
          <a:p>
            <a:pPr marL="345441" lvl="1" indent="-172721">
              <a:lnSpc>
                <a:spcPts val="2400"/>
              </a:lnSpc>
              <a:buFont typeface="Arial"/>
              <a:buChar char="•"/>
            </a:pPr>
            <a:r>
              <a:rPr lang="en-US" sz="1600" spc="83">
                <a:solidFill>
                  <a:srgbClr val="000000"/>
                </a:solidFill>
                <a:latin typeface="Barlow SemiCondensed"/>
              </a:rPr>
              <a:t>Maak concreet hoe het bereik is voor werkenden, werkzoekenden, sociale partners, bedrijfspartners en andere stakeholders in de regio.</a:t>
            </a:r>
          </a:p>
          <a:p>
            <a:pPr marL="345441" lvl="1" indent="-172721">
              <a:lnSpc>
                <a:spcPts val="2400"/>
              </a:lnSpc>
              <a:buFont typeface="Arial"/>
              <a:buChar char="•"/>
            </a:pPr>
            <a:r>
              <a:rPr lang="en-US" sz="1600" spc="83">
                <a:solidFill>
                  <a:srgbClr val="000000"/>
                </a:solidFill>
                <a:latin typeface="Barlow SemiCondensed"/>
              </a:rPr>
              <a:t>Maak een concrete doelgroepanalyse.</a:t>
            </a:r>
          </a:p>
        </p:txBody>
      </p:sp>
      <p:sp>
        <p:nvSpPr>
          <p:cNvPr id="45" name="TextBox 45"/>
          <p:cNvSpPr txBox="1"/>
          <p:nvPr/>
        </p:nvSpPr>
        <p:spPr>
          <a:xfrm>
            <a:off x="7053369" y="2955797"/>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2.</a:t>
            </a:r>
          </a:p>
        </p:txBody>
      </p:sp>
      <p:sp>
        <p:nvSpPr>
          <p:cNvPr id="46" name="TextBox 46"/>
          <p:cNvSpPr txBox="1"/>
          <p:nvPr/>
        </p:nvSpPr>
        <p:spPr>
          <a:xfrm>
            <a:off x="13492204" y="3291490"/>
            <a:ext cx="3359634" cy="4152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Competentieknelpunten</a:t>
            </a:r>
          </a:p>
        </p:txBody>
      </p:sp>
      <p:sp>
        <p:nvSpPr>
          <p:cNvPr id="47" name="TextBox 47"/>
          <p:cNvSpPr txBox="1"/>
          <p:nvPr/>
        </p:nvSpPr>
        <p:spPr>
          <a:xfrm>
            <a:off x="12587688" y="2955797"/>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3.</a:t>
            </a:r>
          </a:p>
        </p:txBody>
      </p:sp>
      <p:sp>
        <p:nvSpPr>
          <p:cNvPr id="48" name="TextBox 48"/>
          <p:cNvSpPr txBox="1"/>
          <p:nvPr/>
        </p:nvSpPr>
        <p:spPr>
          <a:xfrm>
            <a:off x="2362094" y="6895357"/>
            <a:ext cx="3457300" cy="4152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Ambitie, Visie, strategie</a:t>
            </a:r>
          </a:p>
        </p:txBody>
      </p:sp>
      <p:sp>
        <p:nvSpPr>
          <p:cNvPr id="49" name="TextBox 49"/>
          <p:cNvSpPr txBox="1"/>
          <p:nvPr/>
        </p:nvSpPr>
        <p:spPr>
          <a:xfrm>
            <a:off x="1457579" y="6559664"/>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4.</a:t>
            </a:r>
          </a:p>
        </p:txBody>
      </p:sp>
      <p:sp>
        <p:nvSpPr>
          <p:cNvPr id="50" name="TextBox 50"/>
          <p:cNvSpPr txBox="1"/>
          <p:nvPr/>
        </p:nvSpPr>
        <p:spPr>
          <a:xfrm>
            <a:off x="7938834" y="6895357"/>
            <a:ext cx="3359634" cy="4152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Vraagarticulatie</a:t>
            </a:r>
          </a:p>
        </p:txBody>
      </p:sp>
      <p:sp>
        <p:nvSpPr>
          <p:cNvPr id="51" name="TextBox 51"/>
          <p:cNvSpPr txBox="1"/>
          <p:nvPr/>
        </p:nvSpPr>
        <p:spPr>
          <a:xfrm>
            <a:off x="7035918" y="6559664"/>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5.</a:t>
            </a:r>
          </a:p>
        </p:txBody>
      </p:sp>
      <p:sp>
        <p:nvSpPr>
          <p:cNvPr id="52" name="TextBox 52"/>
          <p:cNvSpPr txBox="1"/>
          <p:nvPr/>
        </p:nvSpPr>
        <p:spPr>
          <a:xfrm>
            <a:off x="1246589" y="670179"/>
            <a:ext cx="15590520" cy="926592"/>
          </a:xfrm>
          <a:prstGeom prst="rect">
            <a:avLst/>
          </a:prstGeom>
        </p:spPr>
        <p:txBody>
          <a:bodyPr lIns="0" tIns="0" rIns="0" bIns="0" rtlCol="0" anchor="t">
            <a:spAutoFit/>
          </a:bodyPr>
          <a:lstStyle/>
          <a:p>
            <a:pPr>
              <a:lnSpc>
                <a:spcPts val="3996"/>
              </a:lnSpc>
            </a:pPr>
            <a:r>
              <a:rPr lang="en-US" sz="3700">
                <a:solidFill>
                  <a:srgbClr val="34B5B3"/>
                </a:solidFill>
                <a:latin typeface="Arimo Bold"/>
              </a:rPr>
              <a:t>Maak impact visiedocument  </a:t>
            </a:r>
          </a:p>
          <a:p>
            <a:pPr algn="l">
              <a:lnSpc>
                <a:spcPts val="3132"/>
              </a:lnSpc>
            </a:pPr>
            <a:r>
              <a:rPr lang="en-US" sz="2900">
                <a:solidFill>
                  <a:srgbClr val="FED25A"/>
                </a:solidFill>
                <a:latin typeface="Arimo Bold"/>
              </a:rPr>
              <a:t>LLO-oplossingen</a:t>
            </a:r>
            <a:r>
              <a:rPr lang="en-US" sz="2900">
                <a:solidFill>
                  <a:srgbClr val="34B5B3"/>
                </a:solidFill>
                <a:latin typeface="Arimo Bold"/>
              </a:rPr>
              <a:t> </a:t>
            </a:r>
            <a:r>
              <a:rPr lang="en-US" sz="2900">
                <a:solidFill>
                  <a:srgbClr val="FED25A"/>
                </a:solidFill>
                <a:latin typeface="Arimo Bold"/>
              </a:rPr>
              <a:t>| </a:t>
            </a:r>
          </a:p>
        </p:txBody>
      </p:sp>
      <p:sp>
        <p:nvSpPr>
          <p:cNvPr id="53" name="TextBox 53"/>
          <p:cNvSpPr txBox="1"/>
          <p:nvPr/>
        </p:nvSpPr>
        <p:spPr>
          <a:xfrm>
            <a:off x="13477475" y="6895357"/>
            <a:ext cx="3359634" cy="4152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Samenwerking</a:t>
            </a:r>
          </a:p>
        </p:txBody>
      </p:sp>
      <p:sp>
        <p:nvSpPr>
          <p:cNvPr id="54" name="TextBox 54"/>
          <p:cNvSpPr txBox="1"/>
          <p:nvPr/>
        </p:nvSpPr>
        <p:spPr>
          <a:xfrm>
            <a:off x="12572960" y="6559664"/>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6.</a:t>
            </a:r>
          </a:p>
        </p:txBody>
      </p:sp>
      <p:sp>
        <p:nvSpPr>
          <p:cNvPr id="55" name="TextBox 55"/>
          <p:cNvSpPr txBox="1"/>
          <p:nvPr/>
        </p:nvSpPr>
        <p:spPr>
          <a:xfrm>
            <a:off x="12444560" y="4022575"/>
            <a:ext cx="5659916" cy="2425065"/>
          </a:xfrm>
          <a:prstGeom prst="rect">
            <a:avLst/>
          </a:prstGeom>
        </p:spPr>
        <p:txBody>
          <a:bodyPr lIns="0" tIns="0" rIns="0" bIns="0" rtlCol="0" anchor="t">
            <a:spAutoFit/>
          </a:bodyPr>
          <a:lstStyle/>
          <a:p>
            <a:pPr marL="345441" lvl="1" indent="-172721">
              <a:lnSpc>
                <a:spcPts val="2400"/>
              </a:lnSpc>
              <a:buFont typeface="Arial"/>
              <a:buChar char="•"/>
            </a:pPr>
            <a:r>
              <a:rPr lang="en-US" sz="1600" spc="83">
                <a:solidFill>
                  <a:srgbClr val="000000"/>
                </a:solidFill>
                <a:latin typeface="Barlow SemiCondensed"/>
              </a:rPr>
              <a:t>Analyseer de competentieknelpunten (skillsaanpak)  van de doelgroep.</a:t>
            </a:r>
          </a:p>
          <a:p>
            <a:pPr marL="345441" lvl="1" indent="-172721">
              <a:lnSpc>
                <a:spcPts val="2400"/>
              </a:lnSpc>
              <a:buFont typeface="Arial"/>
              <a:buChar char="•"/>
            </a:pPr>
            <a:r>
              <a:rPr lang="en-US" sz="1600" spc="83">
                <a:solidFill>
                  <a:srgbClr val="000000"/>
                </a:solidFill>
                <a:latin typeface="Barlow SemiCondensed"/>
              </a:rPr>
              <a:t>Onderzoek de informatie uit de Human Capital agenda.</a:t>
            </a:r>
          </a:p>
          <a:p>
            <a:pPr marL="345441" lvl="1" indent="-172721">
              <a:lnSpc>
                <a:spcPts val="2400"/>
              </a:lnSpc>
              <a:buFont typeface="Arial"/>
              <a:buChar char="•"/>
            </a:pPr>
            <a:r>
              <a:rPr lang="en-US" sz="1600" spc="83">
                <a:solidFill>
                  <a:srgbClr val="000000"/>
                </a:solidFill>
                <a:latin typeface="Barlow SemiCondensed"/>
              </a:rPr>
              <a:t>Onderzoek de informatie bij de brancheorganisaties.</a:t>
            </a:r>
          </a:p>
          <a:p>
            <a:pPr marL="345441" lvl="1" indent="-172721">
              <a:lnSpc>
                <a:spcPts val="2400"/>
              </a:lnSpc>
              <a:buFont typeface="Arial"/>
              <a:buChar char="•"/>
            </a:pPr>
            <a:r>
              <a:rPr lang="en-US" sz="1600" spc="83">
                <a:solidFill>
                  <a:srgbClr val="000000"/>
                </a:solidFill>
                <a:latin typeface="Barlow SemiCondensed"/>
              </a:rPr>
              <a:t>Laat het impuls uit het regionale werkveld komen.</a:t>
            </a:r>
          </a:p>
          <a:p>
            <a:pPr marL="345441" lvl="1" indent="-172721">
              <a:lnSpc>
                <a:spcPts val="2400"/>
              </a:lnSpc>
              <a:buFont typeface="Arial"/>
              <a:buChar char="•"/>
            </a:pPr>
            <a:r>
              <a:rPr lang="en-US" sz="1600" spc="83">
                <a:solidFill>
                  <a:srgbClr val="000000"/>
                </a:solidFill>
                <a:latin typeface="Barlow SemiCondensed"/>
              </a:rPr>
              <a:t>Creëer cross-over samenwerking tussen branches.</a:t>
            </a:r>
          </a:p>
          <a:p>
            <a:pPr marL="345441" lvl="1" indent="-172721">
              <a:lnSpc>
                <a:spcPts val="2400"/>
              </a:lnSpc>
              <a:buFont typeface="Arial"/>
              <a:buChar char="•"/>
            </a:pPr>
            <a:r>
              <a:rPr lang="en-US" sz="1600" spc="83">
                <a:solidFill>
                  <a:srgbClr val="000000"/>
                </a:solidFill>
                <a:latin typeface="Barlow SemiCondensed"/>
              </a:rPr>
              <a:t>Maak een inschatting of dit een pilot, testen, experiment gaat worden samen met het totale speelveld.</a:t>
            </a:r>
          </a:p>
        </p:txBody>
      </p:sp>
      <p:sp>
        <p:nvSpPr>
          <p:cNvPr id="56" name="TextBox 56"/>
          <p:cNvSpPr txBox="1"/>
          <p:nvPr/>
        </p:nvSpPr>
        <p:spPr>
          <a:xfrm>
            <a:off x="1371600" y="7675288"/>
            <a:ext cx="5333688" cy="2120265"/>
          </a:xfrm>
          <a:prstGeom prst="rect">
            <a:avLst/>
          </a:prstGeom>
        </p:spPr>
        <p:txBody>
          <a:bodyPr lIns="0" tIns="0" rIns="0" bIns="0" rtlCol="0" anchor="t">
            <a:spAutoFit/>
          </a:bodyPr>
          <a:lstStyle/>
          <a:p>
            <a:pPr marL="345441" lvl="1" indent="-172721">
              <a:lnSpc>
                <a:spcPts val="2400"/>
              </a:lnSpc>
              <a:buFont typeface="Arial"/>
              <a:buChar char="•"/>
            </a:pPr>
            <a:r>
              <a:rPr lang="en-US" sz="1600" spc="83">
                <a:solidFill>
                  <a:srgbClr val="000000"/>
                </a:solidFill>
                <a:latin typeface="Barlow SemiCondensed"/>
              </a:rPr>
              <a:t>Beschrijf de ambities van het samenwerkingsverband.</a:t>
            </a:r>
          </a:p>
          <a:p>
            <a:pPr marL="345441" lvl="1" indent="-172721">
              <a:lnSpc>
                <a:spcPts val="2400"/>
              </a:lnSpc>
              <a:buFont typeface="Arial"/>
              <a:buChar char="•"/>
            </a:pPr>
            <a:r>
              <a:rPr lang="en-US" sz="1600" spc="83">
                <a:solidFill>
                  <a:srgbClr val="000000"/>
                </a:solidFill>
                <a:latin typeface="Barlow SemiCondensed"/>
              </a:rPr>
              <a:t>Beschrijf wat de gezamenlijke visie is en waarom de LLO-katalysator de aanjager is van deze aanpak.</a:t>
            </a:r>
          </a:p>
          <a:p>
            <a:pPr marL="345441" lvl="1" indent="-172721">
              <a:lnSpc>
                <a:spcPts val="2400"/>
              </a:lnSpc>
              <a:buFont typeface="Arial"/>
              <a:buChar char="•"/>
            </a:pPr>
            <a:r>
              <a:rPr lang="en-US" sz="1600" spc="83">
                <a:solidFill>
                  <a:srgbClr val="000000"/>
                </a:solidFill>
                <a:latin typeface="Barlow SemiCondensed"/>
              </a:rPr>
              <a:t>Wat willen de samenwerkingspartners in het consortium nu eigenlijk concreet gaan oplossen? </a:t>
            </a:r>
          </a:p>
          <a:p>
            <a:pPr marL="345441" lvl="1" indent="-172721">
              <a:lnSpc>
                <a:spcPts val="2400"/>
              </a:lnSpc>
              <a:buFont typeface="Arial"/>
              <a:buChar char="•"/>
            </a:pPr>
            <a:r>
              <a:rPr lang="en-US" sz="1600" spc="83">
                <a:solidFill>
                  <a:srgbClr val="000000"/>
                </a:solidFill>
                <a:latin typeface="Barlow SemiCondensed"/>
              </a:rPr>
              <a:t>Wat willende samenwerkingspartners in het consortium versterken, verbinden in het LLO-ecosysteem.</a:t>
            </a:r>
          </a:p>
        </p:txBody>
      </p:sp>
      <p:sp>
        <p:nvSpPr>
          <p:cNvPr id="57" name="TextBox 57"/>
          <p:cNvSpPr txBox="1"/>
          <p:nvPr/>
        </p:nvSpPr>
        <p:spPr>
          <a:xfrm>
            <a:off x="7035918" y="7741589"/>
            <a:ext cx="4572488" cy="1510665"/>
          </a:xfrm>
          <a:prstGeom prst="rect">
            <a:avLst/>
          </a:prstGeom>
        </p:spPr>
        <p:txBody>
          <a:bodyPr lIns="0" tIns="0" rIns="0" bIns="0" rtlCol="0" anchor="t">
            <a:spAutoFit/>
          </a:bodyPr>
          <a:lstStyle/>
          <a:p>
            <a:pPr marL="345441" lvl="1" indent="-172721">
              <a:lnSpc>
                <a:spcPts val="2400"/>
              </a:lnSpc>
              <a:buFont typeface="Arial"/>
              <a:buChar char="•"/>
            </a:pPr>
            <a:r>
              <a:rPr lang="en-US" sz="1600" spc="83">
                <a:solidFill>
                  <a:srgbClr val="000000"/>
                </a:solidFill>
                <a:latin typeface="Barlow SemiCondensed"/>
              </a:rPr>
              <a:t>Beschrijf het doel van de gezamenlijke vraagarticulatie.</a:t>
            </a:r>
          </a:p>
          <a:p>
            <a:pPr marL="345441" lvl="1" indent="-172721">
              <a:lnSpc>
                <a:spcPts val="2400"/>
              </a:lnSpc>
              <a:buFont typeface="Arial"/>
              <a:buChar char="•"/>
            </a:pPr>
            <a:r>
              <a:rPr lang="en-US" sz="1600" spc="83">
                <a:solidFill>
                  <a:srgbClr val="000000"/>
                </a:solidFill>
                <a:latin typeface="Barlow SemiCondensed"/>
              </a:rPr>
              <a:t>Beschrijf de ontwerp LLO-oplossing aanpak.</a:t>
            </a:r>
          </a:p>
          <a:p>
            <a:pPr marL="345441" lvl="1" indent="-172721">
              <a:lnSpc>
                <a:spcPts val="2400"/>
              </a:lnSpc>
              <a:buFont typeface="Arial"/>
              <a:buChar char="•"/>
            </a:pPr>
            <a:r>
              <a:rPr lang="en-US" sz="1600" spc="83">
                <a:solidFill>
                  <a:srgbClr val="000000"/>
                </a:solidFill>
                <a:latin typeface="Barlow SemiCondensed"/>
              </a:rPr>
              <a:t>Beschrijf de ontwerpprincipes en ontwerpaanpak (testen, ontwikkelen).</a:t>
            </a:r>
          </a:p>
        </p:txBody>
      </p:sp>
      <p:sp>
        <p:nvSpPr>
          <p:cNvPr id="58" name="TextBox 58"/>
          <p:cNvSpPr txBox="1"/>
          <p:nvPr/>
        </p:nvSpPr>
        <p:spPr>
          <a:xfrm>
            <a:off x="12401062" y="7747635"/>
            <a:ext cx="5239123" cy="2425065"/>
          </a:xfrm>
          <a:prstGeom prst="rect">
            <a:avLst/>
          </a:prstGeom>
        </p:spPr>
        <p:txBody>
          <a:bodyPr lIns="0" tIns="0" rIns="0" bIns="0" rtlCol="0" anchor="t">
            <a:spAutoFit/>
          </a:bodyPr>
          <a:lstStyle/>
          <a:p>
            <a:pPr marL="345441" lvl="1" indent="-172721">
              <a:lnSpc>
                <a:spcPts val="2400"/>
              </a:lnSpc>
              <a:buFont typeface="Arial"/>
              <a:buChar char="•"/>
            </a:pPr>
            <a:r>
              <a:rPr lang="en-US" sz="1600" spc="83">
                <a:solidFill>
                  <a:srgbClr val="000000"/>
                </a:solidFill>
                <a:latin typeface="Barlow SemiCondensed"/>
              </a:rPr>
              <a:t>Beschrijf hoe het consortium eruit ziet, welke inhoudelijke, organisatorische en financiële bijdrage heeft iedere partner in dit LLO-project.</a:t>
            </a:r>
          </a:p>
          <a:p>
            <a:pPr marL="345441" lvl="1" indent="-172721">
              <a:lnSpc>
                <a:spcPts val="2400"/>
              </a:lnSpc>
              <a:buFont typeface="Arial"/>
              <a:buChar char="•"/>
            </a:pPr>
            <a:r>
              <a:rPr lang="en-US" sz="1600" spc="83">
                <a:solidFill>
                  <a:srgbClr val="000000"/>
                </a:solidFill>
                <a:latin typeface="Barlow SemiCondensed"/>
              </a:rPr>
              <a:t>Visualiseer het lerende LLO-ecosysteem van de regio met daarin de positionering van de partners.</a:t>
            </a:r>
          </a:p>
          <a:p>
            <a:pPr marL="345441" lvl="1" indent="-172721">
              <a:lnSpc>
                <a:spcPts val="2400"/>
              </a:lnSpc>
              <a:buFont typeface="Arial"/>
              <a:buChar char="•"/>
            </a:pPr>
            <a:r>
              <a:rPr lang="en-US" sz="1600" spc="83">
                <a:solidFill>
                  <a:srgbClr val="000000"/>
                </a:solidFill>
                <a:latin typeface="Barlow SemiCondensed"/>
              </a:rPr>
              <a:t>Beschrijf hoe jullie elkaar gaan monitoren, hoe versterken jullie elkaar over de regionale doorontwikkeling.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02583" y="2370498"/>
            <a:ext cx="4705411" cy="3723156"/>
          </a:xfrm>
          <a:custGeom>
            <a:avLst/>
            <a:gdLst/>
            <a:ahLst/>
            <a:cxnLst/>
            <a:rect l="l" t="t" r="r" b="b"/>
            <a:pathLst>
              <a:path w="4705411" h="3723156">
                <a:moveTo>
                  <a:pt x="0" y="0"/>
                </a:moveTo>
                <a:lnTo>
                  <a:pt x="4705410" y="0"/>
                </a:lnTo>
                <a:lnTo>
                  <a:pt x="4705410" y="3723157"/>
                </a:lnTo>
                <a:lnTo>
                  <a:pt x="0" y="3723157"/>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Freeform 3"/>
          <p:cNvSpPr/>
          <p:nvPr/>
        </p:nvSpPr>
        <p:spPr>
          <a:xfrm>
            <a:off x="4102268" y="5303491"/>
            <a:ext cx="1997253" cy="1580327"/>
          </a:xfrm>
          <a:custGeom>
            <a:avLst/>
            <a:gdLst/>
            <a:ahLst/>
            <a:cxnLst/>
            <a:rect l="l" t="t" r="r" b="b"/>
            <a:pathLst>
              <a:path w="1997253" h="1580327">
                <a:moveTo>
                  <a:pt x="0" y="0"/>
                </a:moveTo>
                <a:lnTo>
                  <a:pt x="1997253" y="0"/>
                </a:lnTo>
                <a:lnTo>
                  <a:pt x="1997253" y="1580327"/>
                </a:lnTo>
                <a:lnTo>
                  <a:pt x="0" y="1580327"/>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nl-NL"/>
          </a:p>
        </p:txBody>
      </p:sp>
      <p:sp>
        <p:nvSpPr>
          <p:cNvPr id="4" name="Freeform 4"/>
          <p:cNvSpPr/>
          <p:nvPr/>
        </p:nvSpPr>
        <p:spPr>
          <a:xfrm>
            <a:off x="1458885" y="5273121"/>
            <a:ext cx="1997253" cy="1580327"/>
          </a:xfrm>
          <a:custGeom>
            <a:avLst/>
            <a:gdLst/>
            <a:ahLst/>
            <a:cxnLst/>
            <a:rect l="l" t="t" r="r" b="b"/>
            <a:pathLst>
              <a:path w="1997253" h="1580327">
                <a:moveTo>
                  <a:pt x="0" y="0"/>
                </a:moveTo>
                <a:lnTo>
                  <a:pt x="1997253" y="0"/>
                </a:lnTo>
                <a:lnTo>
                  <a:pt x="1997253" y="1580327"/>
                </a:lnTo>
                <a:lnTo>
                  <a:pt x="0" y="1580327"/>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nl-NL"/>
          </a:p>
        </p:txBody>
      </p:sp>
      <p:sp>
        <p:nvSpPr>
          <p:cNvPr id="5" name="Freeform 5"/>
          <p:cNvSpPr/>
          <p:nvPr/>
        </p:nvSpPr>
        <p:spPr>
          <a:xfrm>
            <a:off x="13029007" y="5273121"/>
            <a:ext cx="1997253" cy="1580327"/>
          </a:xfrm>
          <a:custGeom>
            <a:avLst/>
            <a:gdLst/>
            <a:ahLst/>
            <a:cxnLst/>
            <a:rect l="l" t="t" r="r" b="b"/>
            <a:pathLst>
              <a:path w="1997253" h="1580327">
                <a:moveTo>
                  <a:pt x="0" y="0"/>
                </a:moveTo>
                <a:lnTo>
                  <a:pt x="1997253" y="0"/>
                </a:lnTo>
                <a:lnTo>
                  <a:pt x="1997253" y="1580327"/>
                </a:lnTo>
                <a:lnTo>
                  <a:pt x="0" y="1580327"/>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15675540" y="5273121"/>
            <a:ext cx="1997253" cy="1580327"/>
          </a:xfrm>
          <a:custGeom>
            <a:avLst/>
            <a:gdLst/>
            <a:ahLst/>
            <a:cxnLst/>
            <a:rect l="l" t="t" r="r" b="b"/>
            <a:pathLst>
              <a:path w="1997253" h="1580327">
                <a:moveTo>
                  <a:pt x="0" y="0"/>
                </a:moveTo>
                <a:lnTo>
                  <a:pt x="1997254" y="0"/>
                </a:lnTo>
                <a:lnTo>
                  <a:pt x="1997254" y="1580327"/>
                </a:lnTo>
                <a:lnTo>
                  <a:pt x="0" y="1580327"/>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AutoShape 7"/>
          <p:cNvSpPr/>
          <p:nvPr/>
        </p:nvSpPr>
        <p:spPr>
          <a:xfrm>
            <a:off x="2419526" y="5835217"/>
            <a:ext cx="1282577" cy="28575"/>
          </a:xfrm>
          <a:prstGeom prst="line">
            <a:avLst/>
          </a:prstGeom>
          <a:ln w="28575" cap="flat">
            <a:solidFill>
              <a:srgbClr val="3C5679"/>
            </a:solidFill>
            <a:prstDash val="sysDash"/>
            <a:headEnd type="none" w="sm" len="sm"/>
            <a:tailEnd type="none" w="sm" len="sm"/>
          </a:ln>
        </p:spPr>
        <p:txBody>
          <a:bodyPr/>
          <a:lstStyle/>
          <a:p>
            <a:endParaRPr lang="nl-NL"/>
          </a:p>
        </p:txBody>
      </p:sp>
      <p:sp>
        <p:nvSpPr>
          <p:cNvPr id="8" name="AutoShape 8"/>
          <p:cNvSpPr/>
          <p:nvPr/>
        </p:nvSpPr>
        <p:spPr>
          <a:xfrm rot="-5400000">
            <a:off x="1493593" y="5355601"/>
            <a:ext cx="1081452" cy="0"/>
          </a:xfrm>
          <a:prstGeom prst="line">
            <a:avLst/>
          </a:prstGeom>
          <a:ln w="28575" cap="flat">
            <a:solidFill>
              <a:srgbClr val="3C5679"/>
            </a:solidFill>
            <a:prstDash val="sysDash"/>
            <a:headEnd type="none" w="sm" len="sm"/>
            <a:tailEnd type="oval" w="lg" len="lg"/>
          </a:ln>
        </p:spPr>
        <p:txBody>
          <a:bodyPr/>
          <a:lstStyle/>
          <a:p>
            <a:endParaRPr lang="nl-NL"/>
          </a:p>
        </p:txBody>
      </p:sp>
      <p:grpSp>
        <p:nvGrpSpPr>
          <p:cNvPr id="9" name="Group 9"/>
          <p:cNvGrpSpPr/>
          <p:nvPr/>
        </p:nvGrpSpPr>
        <p:grpSpPr>
          <a:xfrm>
            <a:off x="1028700" y="5331427"/>
            <a:ext cx="1963614" cy="1070293"/>
            <a:chOff x="0" y="0"/>
            <a:chExt cx="4240613" cy="2311400"/>
          </a:xfrm>
        </p:grpSpPr>
        <p:sp>
          <p:nvSpPr>
            <p:cNvPr id="10" name="Freeform 10"/>
            <p:cNvSpPr/>
            <p:nvPr/>
          </p:nvSpPr>
          <p:spPr>
            <a:xfrm>
              <a:off x="0" y="0"/>
              <a:ext cx="4240613" cy="2311400"/>
            </a:xfrm>
            <a:custGeom>
              <a:avLst/>
              <a:gdLst/>
              <a:ahLst/>
              <a:cxnLst/>
              <a:rect l="l" t="t" r="r" b="b"/>
              <a:pathLst>
                <a:path w="4240613" h="2311400">
                  <a:moveTo>
                    <a:pt x="3935813" y="0"/>
                  </a:moveTo>
                  <a:lnTo>
                    <a:pt x="304800" y="0"/>
                  </a:lnTo>
                  <a:cubicBezTo>
                    <a:pt x="135890" y="0"/>
                    <a:pt x="0" y="135890"/>
                    <a:pt x="0" y="304800"/>
                  </a:cubicBezTo>
                  <a:lnTo>
                    <a:pt x="0" y="2006600"/>
                  </a:lnTo>
                  <a:cubicBezTo>
                    <a:pt x="0" y="2175510"/>
                    <a:pt x="135890" y="2311400"/>
                    <a:pt x="304800" y="2311400"/>
                  </a:cubicBezTo>
                  <a:lnTo>
                    <a:pt x="3935813" y="2311400"/>
                  </a:lnTo>
                  <a:cubicBezTo>
                    <a:pt x="4104723" y="2311400"/>
                    <a:pt x="4240613" y="2175510"/>
                    <a:pt x="4240613" y="2006600"/>
                  </a:cubicBezTo>
                  <a:lnTo>
                    <a:pt x="4240613" y="304800"/>
                  </a:lnTo>
                  <a:cubicBezTo>
                    <a:pt x="4240613" y="135890"/>
                    <a:pt x="4104723" y="0"/>
                    <a:pt x="3935813" y="0"/>
                  </a:cubicBezTo>
                  <a:close/>
                </a:path>
              </a:pathLst>
            </a:custGeom>
            <a:solidFill>
              <a:srgbClr val="562F75"/>
            </a:solidFill>
          </p:spPr>
          <p:txBody>
            <a:bodyPr/>
            <a:lstStyle/>
            <a:p>
              <a:endParaRPr lang="nl-NL"/>
            </a:p>
          </p:txBody>
        </p:sp>
      </p:grpSp>
      <p:sp>
        <p:nvSpPr>
          <p:cNvPr id="11" name="AutoShape 11"/>
          <p:cNvSpPr/>
          <p:nvPr/>
        </p:nvSpPr>
        <p:spPr>
          <a:xfrm>
            <a:off x="5615346" y="5183460"/>
            <a:ext cx="1302254" cy="28575"/>
          </a:xfrm>
          <a:prstGeom prst="line">
            <a:avLst/>
          </a:prstGeom>
          <a:ln w="28575" cap="flat">
            <a:solidFill>
              <a:srgbClr val="3C5679"/>
            </a:solidFill>
            <a:prstDash val="sysDash"/>
            <a:headEnd type="none" w="sm" len="sm"/>
            <a:tailEnd type="none" w="sm" len="sm"/>
          </a:ln>
        </p:spPr>
        <p:txBody>
          <a:bodyPr/>
          <a:lstStyle/>
          <a:p>
            <a:endParaRPr lang="nl-NL"/>
          </a:p>
        </p:txBody>
      </p:sp>
      <p:sp>
        <p:nvSpPr>
          <p:cNvPr id="12" name="AutoShape 12"/>
          <p:cNvSpPr/>
          <p:nvPr/>
        </p:nvSpPr>
        <p:spPr>
          <a:xfrm rot="-5400000">
            <a:off x="4143149" y="6381852"/>
            <a:ext cx="1081452" cy="0"/>
          </a:xfrm>
          <a:prstGeom prst="line">
            <a:avLst/>
          </a:prstGeom>
          <a:ln w="28575" cap="flat">
            <a:solidFill>
              <a:srgbClr val="3C5679"/>
            </a:solidFill>
            <a:prstDash val="sysDash"/>
            <a:headEnd type="oval" w="lg" len="lg"/>
            <a:tailEnd type="none" w="sm" len="sm"/>
          </a:ln>
        </p:spPr>
        <p:txBody>
          <a:bodyPr/>
          <a:lstStyle/>
          <a:p>
            <a:endParaRPr lang="nl-NL"/>
          </a:p>
        </p:txBody>
      </p:sp>
      <p:grpSp>
        <p:nvGrpSpPr>
          <p:cNvPr id="13" name="Group 13"/>
          <p:cNvGrpSpPr/>
          <p:nvPr/>
        </p:nvGrpSpPr>
        <p:grpSpPr>
          <a:xfrm>
            <a:off x="3702068" y="5331427"/>
            <a:ext cx="1963614" cy="1070293"/>
            <a:chOff x="0" y="0"/>
            <a:chExt cx="4240613" cy="2311400"/>
          </a:xfrm>
        </p:grpSpPr>
        <p:sp>
          <p:nvSpPr>
            <p:cNvPr id="14" name="Freeform 14"/>
            <p:cNvSpPr/>
            <p:nvPr/>
          </p:nvSpPr>
          <p:spPr>
            <a:xfrm>
              <a:off x="0" y="0"/>
              <a:ext cx="4240613" cy="2311400"/>
            </a:xfrm>
            <a:custGeom>
              <a:avLst/>
              <a:gdLst/>
              <a:ahLst/>
              <a:cxnLst/>
              <a:rect l="l" t="t" r="r" b="b"/>
              <a:pathLst>
                <a:path w="4240613" h="2311400">
                  <a:moveTo>
                    <a:pt x="3935813" y="0"/>
                  </a:moveTo>
                  <a:lnTo>
                    <a:pt x="304800" y="0"/>
                  </a:lnTo>
                  <a:cubicBezTo>
                    <a:pt x="135890" y="0"/>
                    <a:pt x="0" y="135890"/>
                    <a:pt x="0" y="304800"/>
                  </a:cubicBezTo>
                  <a:lnTo>
                    <a:pt x="0" y="2006600"/>
                  </a:lnTo>
                  <a:cubicBezTo>
                    <a:pt x="0" y="2175510"/>
                    <a:pt x="135890" y="2311400"/>
                    <a:pt x="304800" y="2311400"/>
                  </a:cubicBezTo>
                  <a:lnTo>
                    <a:pt x="3935813" y="2311400"/>
                  </a:lnTo>
                  <a:cubicBezTo>
                    <a:pt x="4104723" y="2311400"/>
                    <a:pt x="4240613" y="2175510"/>
                    <a:pt x="4240613" y="2006600"/>
                  </a:cubicBezTo>
                  <a:lnTo>
                    <a:pt x="4240613" y="304800"/>
                  </a:lnTo>
                  <a:cubicBezTo>
                    <a:pt x="4240613" y="135890"/>
                    <a:pt x="4104723" y="0"/>
                    <a:pt x="3935813" y="0"/>
                  </a:cubicBezTo>
                  <a:close/>
                </a:path>
              </a:pathLst>
            </a:custGeom>
            <a:solidFill>
              <a:srgbClr val="FED25A"/>
            </a:solidFill>
          </p:spPr>
          <p:txBody>
            <a:bodyPr/>
            <a:lstStyle/>
            <a:p>
              <a:endParaRPr lang="nl-NL"/>
            </a:p>
          </p:txBody>
        </p:sp>
      </p:grpSp>
      <p:sp>
        <p:nvSpPr>
          <p:cNvPr id="15" name="AutoShape 15"/>
          <p:cNvSpPr/>
          <p:nvPr/>
        </p:nvSpPr>
        <p:spPr>
          <a:xfrm rot="36151">
            <a:off x="14299521" y="5896327"/>
            <a:ext cx="1282577" cy="0"/>
          </a:xfrm>
          <a:prstGeom prst="line">
            <a:avLst/>
          </a:prstGeom>
          <a:ln w="28575" cap="flat">
            <a:solidFill>
              <a:srgbClr val="3C5679"/>
            </a:solidFill>
            <a:prstDash val="sysDash"/>
            <a:headEnd type="none" w="sm" len="sm"/>
            <a:tailEnd type="none" w="sm" len="sm"/>
          </a:ln>
        </p:spPr>
        <p:txBody>
          <a:bodyPr/>
          <a:lstStyle/>
          <a:p>
            <a:endParaRPr lang="nl-NL"/>
          </a:p>
        </p:txBody>
      </p:sp>
      <p:sp>
        <p:nvSpPr>
          <p:cNvPr id="16" name="AutoShape 16"/>
          <p:cNvSpPr/>
          <p:nvPr/>
        </p:nvSpPr>
        <p:spPr>
          <a:xfrm rot="-5400000">
            <a:off x="13063399" y="6381852"/>
            <a:ext cx="1081452" cy="0"/>
          </a:xfrm>
          <a:prstGeom prst="line">
            <a:avLst/>
          </a:prstGeom>
          <a:ln w="28575" cap="flat">
            <a:solidFill>
              <a:srgbClr val="3C5679"/>
            </a:solidFill>
            <a:prstDash val="sysDash"/>
            <a:headEnd type="oval" w="lg" len="lg"/>
            <a:tailEnd type="none" w="sm" len="sm"/>
          </a:ln>
        </p:spPr>
        <p:txBody>
          <a:bodyPr/>
          <a:lstStyle/>
          <a:p>
            <a:endParaRPr lang="nl-NL"/>
          </a:p>
        </p:txBody>
      </p:sp>
      <p:grpSp>
        <p:nvGrpSpPr>
          <p:cNvPr id="17" name="Group 17"/>
          <p:cNvGrpSpPr/>
          <p:nvPr/>
        </p:nvGrpSpPr>
        <p:grpSpPr>
          <a:xfrm>
            <a:off x="12622318" y="5331427"/>
            <a:ext cx="1963614" cy="1070293"/>
            <a:chOff x="0" y="0"/>
            <a:chExt cx="4240613" cy="2311400"/>
          </a:xfrm>
        </p:grpSpPr>
        <p:sp>
          <p:nvSpPr>
            <p:cNvPr id="18" name="Freeform 18"/>
            <p:cNvSpPr/>
            <p:nvPr/>
          </p:nvSpPr>
          <p:spPr>
            <a:xfrm>
              <a:off x="0" y="0"/>
              <a:ext cx="4240613" cy="2311400"/>
            </a:xfrm>
            <a:custGeom>
              <a:avLst/>
              <a:gdLst/>
              <a:ahLst/>
              <a:cxnLst/>
              <a:rect l="l" t="t" r="r" b="b"/>
              <a:pathLst>
                <a:path w="4240613" h="2311400">
                  <a:moveTo>
                    <a:pt x="3935813" y="0"/>
                  </a:moveTo>
                  <a:lnTo>
                    <a:pt x="304800" y="0"/>
                  </a:lnTo>
                  <a:cubicBezTo>
                    <a:pt x="135890" y="0"/>
                    <a:pt x="0" y="135890"/>
                    <a:pt x="0" y="304800"/>
                  </a:cubicBezTo>
                  <a:lnTo>
                    <a:pt x="0" y="2006600"/>
                  </a:lnTo>
                  <a:cubicBezTo>
                    <a:pt x="0" y="2175510"/>
                    <a:pt x="135890" y="2311400"/>
                    <a:pt x="304800" y="2311400"/>
                  </a:cubicBezTo>
                  <a:lnTo>
                    <a:pt x="3935813" y="2311400"/>
                  </a:lnTo>
                  <a:cubicBezTo>
                    <a:pt x="4104723" y="2311400"/>
                    <a:pt x="4240613" y="2175510"/>
                    <a:pt x="4240613" y="2006600"/>
                  </a:cubicBezTo>
                  <a:lnTo>
                    <a:pt x="4240613" y="304800"/>
                  </a:lnTo>
                  <a:cubicBezTo>
                    <a:pt x="4240613" y="135890"/>
                    <a:pt x="4104723" y="0"/>
                    <a:pt x="3935813" y="0"/>
                  </a:cubicBezTo>
                  <a:close/>
                </a:path>
              </a:pathLst>
            </a:custGeom>
            <a:solidFill>
              <a:srgbClr val="FED25A"/>
            </a:solidFill>
          </p:spPr>
          <p:txBody>
            <a:bodyPr/>
            <a:lstStyle/>
            <a:p>
              <a:endParaRPr lang="nl-NL"/>
            </a:p>
          </p:txBody>
        </p:sp>
      </p:grpSp>
      <p:sp>
        <p:nvSpPr>
          <p:cNvPr id="19" name="AutoShape 19"/>
          <p:cNvSpPr/>
          <p:nvPr/>
        </p:nvSpPr>
        <p:spPr>
          <a:xfrm rot="-5400000">
            <a:off x="15736767" y="5355601"/>
            <a:ext cx="1081452" cy="0"/>
          </a:xfrm>
          <a:prstGeom prst="line">
            <a:avLst/>
          </a:prstGeom>
          <a:ln w="28575" cap="flat">
            <a:solidFill>
              <a:srgbClr val="3C5679"/>
            </a:solidFill>
            <a:prstDash val="sysDash"/>
            <a:headEnd type="none" w="sm" len="sm"/>
            <a:tailEnd type="oval" w="lg" len="lg"/>
          </a:ln>
        </p:spPr>
        <p:txBody>
          <a:bodyPr/>
          <a:lstStyle/>
          <a:p>
            <a:endParaRPr lang="nl-NL"/>
          </a:p>
        </p:txBody>
      </p:sp>
      <p:grpSp>
        <p:nvGrpSpPr>
          <p:cNvPr id="20" name="Group 20"/>
          <p:cNvGrpSpPr/>
          <p:nvPr/>
        </p:nvGrpSpPr>
        <p:grpSpPr>
          <a:xfrm>
            <a:off x="15295686" y="5331427"/>
            <a:ext cx="1963614" cy="1070293"/>
            <a:chOff x="0" y="0"/>
            <a:chExt cx="4240613" cy="2311400"/>
          </a:xfrm>
        </p:grpSpPr>
        <p:sp>
          <p:nvSpPr>
            <p:cNvPr id="21" name="Freeform 21"/>
            <p:cNvSpPr/>
            <p:nvPr/>
          </p:nvSpPr>
          <p:spPr>
            <a:xfrm>
              <a:off x="0" y="0"/>
              <a:ext cx="4240613" cy="2311400"/>
            </a:xfrm>
            <a:custGeom>
              <a:avLst/>
              <a:gdLst/>
              <a:ahLst/>
              <a:cxnLst/>
              <a:rect l="l" t="t" r="r" b="b"/>
              <a:pathLst>
                <a:path w="4240613" h="2311400">
                  <a:moveTo>
                    <a:pt x="3935813" y="0"/>
                  </a:moveTo>
                  <a:lnTo>
                    <a:pt x="304800" y="0"/>
                  </a:lnTo>
                  <a:cubicBezTo>
                    <a:pt x="135890" y="0"/>
                    <a:pt x="0" y="135890"/>
                    <a:pt x="0" y="304800"/>
                  </a:cubicBezTo>
                  <a:lnTo>
                    <a:pt x="0" y="2006600"/>
                  </a:lnTo>
                  <a:cubicBezTo>
                    <a:pt x="0" y="2175510"/>
                    <a:pt x="135890" y="2311400"/>
                    <a:pt x="304800" y="2311400"/>
                  </a:cubicBezTo>
                  <a:lnTo>
                    <a:pt x="3935813" y="2311400"/>
                  </a:lnTo>
                  <a:cubicBezTo>
                    <a:pt x="4104723" y="2311400"/>
                    <a:pt x="4240613" y="2175510"/>
                    <a:pt x="4240613" y="2006600"/>
                  </a:cubicBezTo>
                  <a:lnTo>
                    <a:pt x="4240613" y="304800"/>
                  </a:lnTo>
                  <a:cubicBezTo>
                    <a:pt x="4240613" y="135890"/>
                    <a:pt x="4104723" y="0"/>
                    <a:pt x="3935813" y="0"/>
                  </a:cubicBezTo>
                  <a:close/>
                </a:path>
              </a:pathLst>
            </a:custGeom>
            <a:solidFill>
              <a:srgbClr val="562F75"/>
            </a:solidFill>
          </p:spPr>
          <p:txBody>
            <a:bodyPr/>
            <a:lstStyle/>
            <a:p>
              <a:endParaRPr lang="nl-NL"/>
            </a:p>
          </p:txBody>
        </p:sp>
      </p:grpSp>
      <p:sp>
        <p:nvSpPr>
          <p:cNvPr id="22" name="AutoShape 22"/>
          <p:cNvSpPr/>
          <p:nvPr/>
        </p:nvSpPr>
        <p:spPr>
          <a:xfrm rot="-5400000">
            <a:off x="8175138" y="5080135"/>
            <a:ext cx="1937723" cy="0"/>
          </a:xfrm>
          <a:prstGeom prst="line">
            <a:avLst/>
          </a:prstGeom>
          <a:ln w="28575" cap="flat">
            <a:solidFill>
              <a:srgbClr val="3C5679"/>
            </a:solidFill>
            <a:prstDash val="sysDash"/>
            <a:headEnd type="oval" w="lg" len="lg"/>
            <a:tailEnd type="none" w="sm" len="sm"/>
          </a:ln>
        </p:spPr>
        <p:txBody>
          <a:bodyPr/>
          <a:lstStyle/>
          <a:p>
            <a:endParaRPr lang="nl-NL"/>
          </a:p>
        </p:txBody>
      </p:sp>
      <p:grpSp>
        <p:nvGrpSpPr>
          <p:cNvPr id="23" name="Group 23"/>
          <p:cNvGrpSpPr/>
          <p:nvPr/>
        </p:nvGrpSpPr>
        <p:grpSpPr>
          <a:xfrm>
            <a:off x="6825509" y="2936534"/>
            <a:ext cx="4636982" cy="2148364"/>
            <a:chOff x="0" y="0"/>
            <a:chExt cx="4988875" cy="2311400"/>
          </a:xfrm>
        </p:grpSpPr>
        <p:sp>
          <p:nvSpPr>
            <p:cNvPr id="24" name="Freeform 24"/>
            <p:cNvSpPr/>
            <p:nvPr/>
          </p:nvSpPr>
          <p:spPr>
            <a:xfrm>
              <a:off x="0" y="0"/>
              <a:ext cx="4988875" cy="2311400"/>
            </a:xfrm>
            <a:custGeom>
              <a:avLst/>
              <a:gdLst/>
              <a:ahLst/>
              <a:cxnLst/>
              <a:rect l="l" t="t" r="r" b="b"/>
              <a:pathLst>
                <a:path w="4988875" h="2311400">
                  <a:moveTo>
                    <a:pt x="4684075" y="0"/>
                  </a:moveTo>
                  <a:lnTo>
                    <a:pt x="304800" y="0"/>
                  </a:lnTo>
                  <a:cubicBezTo>
                    <a:pt x="135890" y="0"/>
                    <a:pt x="0" y="135890"/>
                    <a:pt x="0" y="304800"/>
                  </a:cubicBezTo>
                  <a:lnTo>
                    <a:pt x="0" y="2006600"/>
                  </a:lnTo>
                  <a:cubicBezTo>
                    <a:pt x="0" y="2175510"/>
                    <a:pt x="135890" y="2311400"/>
                    <a:pt x="304800" y="2311400"/>
                  </a:cubicBezTo>
                  <a:lnTo>
                    <a:pt x="4684075" y="2311400"/>
                  </a:lnTo>
                  <a:cubicBezTo>
                    <a:pt x="4852985" y="2311400"/>
                    <a:pt x="4988875" y="2175510"/>
                    <a:pt x="4988875" y="2006600"/>
                  </a:cubicBezTo>
                  <a:lnTo>
                    <a:pt x="4988875" y="304800"/>
                  </a:lnTo>
                  <a:cubicBezTo>
                    <a:pt x="4988875" y="135890"/>
                    <a:pt x="4852985" y="0"/>
                    <a:pt x="4684075" y="0"/>
                  </a:cubicBezTo>
                  <a:close/>
                </a:path>
              </a:pathLst>
            </a:custGeom>
            <a:solidFill>
              <a:srgbClr val="FED25A"/>
            </a:solidFill>
          </p:spPr>
          <p:txBody>
            <a:bodyPr/>
            <a:lstStyle/>
            <a:p>
              <a:endParaRPr lang="nl-NL"/>
            </a:p>
          </p:txBody>
        </p:sp>
      </p:grpSp>
      <p:sp>
        <p:nvSpPr>
          <p:cNvPr id="25" name="AutoShape 25"/>
          <p:cNvSpPr/>
          <p:nvPr/>
        </p:nvSpPr>
        <p:spPr>
          <a:xfrm>
            <a:off x="11379264" y="5173409"/>
            <a:ext cx="1302646" cy="28575"/>
          </a:xfrm>
          <a:prstGeom prst="line">
            <a:avLst/>
          </a:prstGeom>
          <a:ln w="28575" cap="flat">
            <a:solidFill>
              <a:srgbClr val="3C5679"/>
            </a:solidFill>
            <a:prstDash val="sysDash"/>
            <a:headEnd type="none" w="sm" len="sm"/>
            <a:tailEnd type="none" w="sm" len="sm"/>
          </a:ln>
        </p:spPr>
        <p:txBody>
          <a:bodyPr/>
          <a:lstStyle/>
          <a:p>
            <a:endParaRPr lang="nl-NL"/>
          </a:p>
        </p:txBody>
      </p:sp>
      <p:sp>
        <p:nvSpPr>
          <p:cNvPr id="26" name="Freeform 26"/>
          <p:cNvSpPr/>
          <p:nvPr/>
        </p:nvSpPr>
        <p:spPr>
          <a:xfrm>
            <a:off x="1628021" y="5484088"/>
            <a:ext cx="764971" cy="764971"/>
          </a:xfrm>
          <a:custGeom>
            <a:avLst/>
            <a:gdLst/>
            <a:ahLst/>
            <a:cxnLst/>
            <a:rect l="l" t="t" r="r" b="b"/>
            <a:pathLst>
              <a:path w="764971" h="764971">
                <a:moveTo>
                  <a:pt x="0" y="0"/>
                </a:moveTo>
                <a:lnTo>
                  <a:pt x="764971" y="0"/>
                </a:lnTo>
                <a:lnTo>
                  <a:pt x="764971" y="764971"/>
                </a:lnTo>
                <a:lnTo>
                  <a:pt x="0" y="764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27" name="Freeform 27"/>
          <p:cNvSpPr/>
          <p:nvPr/>
        </p:nvSpPr>
        <p:spPr>
          <a:xfrm>
            <a:off x="4006641" y="5400351"/>
            <a:ext cx="764971" cy="764971"/>
          </a:xfrm>
          <a:custGeom>
            <a:avLst/>
            <a:gdLst/>
            <a:ahLst/>
            <a:cxnLst/>
            <a:rect l="l" t="t" r="r" b="b"/>
            <a:pathLst>
              <a:path w="764971" h="764971">
                <a:moveTo>
                  <a:pt x="0" y="0"/>
                </a:moveTo>
                <a:lnTo>
                  <a:pt x="764971" y="0"/>
                </a:lnTo>
                <a:lnTo>
                  <a:pt x="764971" y="764971"/>
                </a:lnTo>
                <a:lnTo>
                  <a:pt x="0" y="7649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28" name="Freeform 28"/>
          <p:cNvSpPr/>
          <p:nvPr/>
        </p:nvSpPr>
        <p:spPr>
          <a:xfrm>
            <a:off x="15582062" y="300702"/>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10"/>
            <a:stretch>
              <a:fillRect/>
            </a:stretch>
          </a:blipFill>
        </p:spPr>
        <p:txBody>
          <a:bodyPr/>
          <a:lstStyle/>
          <a:p>
            <a:endParaRPr lang="nl-NL"/>
          </a:p>
        </p:txBody>
      </p:sp>
      <p:sp>
        <p:nvSpPr>
          <p:cNvPr id="29" name="TextBox 29"/>
          <p:cNvSpPr txBox="1"/>
          <p:nvPr/>
        </p:nvSpPr>
        <p:spPr>
          <a:xfrm>
            <a:off x="1028700" y="991887"/>
            <a:ext cx="15590520" cy="926592"/>
          </a:xfrm>
          <a:prstGeom prst="rect">
            <a:avLst/>
          </a:prstGeom>
        </p:spPr>
        <p:txBody>
          <a:bodyPr lIns="0" tIns="0" rIns="0" bIns="0" rtlCol="0" anchor="t">
            <a:spAutoFit/>
          </a:bodyPr>
          <a:lstStyle/>
          <a:p>
            <a:pPr>
              <a:lnSpc>
                <a:spcPts val="3996"/>
              </a:lnSpc>
            </a:pPr>
            <a:r>
              <a:rPr lang="en-US" sz="3700">
                <a:solidFill>
                  <a:srgbClr val="34B5B3"/>
                </a:solidFill>
                <a:latin typeface="Arimo Bold"/>
              </a:rPr>
              <a:t>Maak kwaliteit activiteitenplan  </a:t>
            </a:r>
          </a:p>
          <a:p>
            <a:pPr algn="l">
              <a:lnSpc>
                <a:spcPts val="3132"/>
              </a:lnSpc>
            </a:pPr>
            <a:r>
              <a:rPr lang="en-US" sz="2900">
                <a:solidFill>
                  <a:srgbClr val="FED25A"/>
                </a:solidFill>
                <a:latin typeface="Arimo Bold"/>
              </a:rPr>
              <a:t>LLO-oplossingen |</a:t>
            </a:r>
            <a:r>
              <a:rPr lang="en-US" sz="2900">
                <a:solidFill>
                  <a:srgbClr val="34B5B3"/>
                </a:solidFill>
                <a:latin typeface="Arimo Bold"/>
              </a:rPr>
              <a:t> </a:t>
            </a:r>
          </a:p>
        </p:txBody>
      </p:sp>
      <p:sp>
        <p:nvSpPr>
          <p:cNvPr id="30" name="Freeform 30"/>
          <p:cNvSpPr/>
          <p:nvPr/>
        </p:nvSpPr>
        <p:spPr>
          <a:xfrm>
            <a:off x="4301389" y="1521284"/>
            <a:ext cx="472821" cy="472821"/>
          </a:xfrm>
          <a:custGeom>
            <a:avLst/>
            <a:gdLst/>
            <a:ahLst/>
            <a:cxnLst/>
            <a:rect l="l" t="t" r="r" b="b"/>
            <a:pathLst>
              <a:path w="472821" h="472821">
                <a:moveTo>
                  <a:pt x="0" y="0"/>
                </a:moveTo>
                <a:lnTo>
                  <a:pt x="472821" y="0"/>
                </a:lnTo>
                <a:lnTo>
                  <a:pt x="472821" y="472821"/>
                </a:lnTo>
                <a:lnTo>
                  <a:pt x="0" y="4728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31" name="Freeform 31"/>
          <p:cNvSpPr/>
          <p:nvPr/>
        </p:nvSpPr>
        <p:spPr>
          <a:xfrm>
            <a:off x="4820447" y="5575800"/>
            <a:ext cx="560896" cy="560896"/>
          </a:xfrm>
          <a:custGeom>
            <a:avLst/>
            <a:gdLst/>
            <a:ahLst/>
            <a:cxnLst/>
            <a:rect l="l" t="t" r="r" b="b"/>
            <a:pathLst>
              <a:path w="560896" h="560896">
                <a:moveTo>
                  <a:pt x="0" y="0"/>
                </a:moveTo>
                <a:lnTo>
                  <a:pt x="560896" y="0"/>
                </a:lnTo>
                <a:lnTo>
                  <a:pt x="560896" y="560896"/>
                </a:lnTo>
                <a:lnTo>
                  <a:pt x="0" y="5608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32" name="Freeform 32"/>
          <p:cNvSpPr/>
          <p:nvPr/>
        </p:nvSpPr>
        <p:spPr>
          <a:xfrm>
            <a:off x="15887013" y="5421550"/>
            <a:ext cx="869396" cy="869396"/>
          </a:xfrm>
          <a:custGeom>
            <a:avLst/>
            <a:gdLst/>
            <a:ahLst/>
            <a:cxnLst/>
            <a:rect l="l" t="t" r="r" b="b"/>
            <a:pathLst>
              <a:path w="869396" h="869396">
                <a:moveTo>
                  <a:pt x="0" y="0"/>
                </a:moveTo>
                <a:lnTo>
                  <a:pt x="869395" y="0"/>
                </a:lnTo>
                <a:lnTo>
                  <a:pt x="869395" y="869396"/>
                </a:lnTo>
                <a:lnTo>
                  <a:pt x="0" y="86939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33" name="Freeform 33"/>
          <p:cNvSpPr/>
          <p:nvPr/>
        </p:nvSpPr>
        <p:spPr>
          <a:xfrm>
            <a:off x="8393277" y="3068845"/>
            <a:ext cx="1501447" cy="1760317"/>
          </a:xfrm>
          <a:custGeom>
            <a:avLst/>
            <a:gdLst/>
            <a:ahLst/>
            <a:cxnLst/>
            <a:rect l="l" t="t" r="r" b="b"/>
            <a:pathLst>
              <a:path w="1501447" h="1760317">
                <a:moveTo>
                  <a:pt x="0" y="0"/>
                </a:moveTo>
                <a:lnTo>
                  <a:pt x="1501446" y="0"/>
                </a:lnTo>
                <a:lnTo>
                  <a:pt x="1501446" y="1760317"/>
                </a:lnTo>
                <a:lnTo>
                  <a:pt x="0" y="176031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nl-NL"/>
          </a:p>
        </p:txBody>
      </p:sp>
      <p:sp>
        <p:nvSpPr>
          <p:cNvPr id="34" name="Freeform 34"/>
          <p:cNvSpPr/>
          <p:nvPr/>
        </p:nvSpPr>
        <p:spPr>
          <a:xfrm>
            <a:off x="13081256" y="5367787"/>
            <a:ext cx="1122900" cy="976923"/>
          </a:xfrm>
          <a:custGeom>
            <a:avLst/>
            <a:gdLst/>
            <a:ahLst/>
            <a:cxnLst/>
            <a:rect l="l" t="t" r="r" b="b"/>
            <a:pathLst>
              <a:path w="1122900" h="976923">
                <a:moveTo>
                  <a:pt x="0" y="0"/>
                </a:moveTo>
                <a:lnTo>
                  <a:pt x="1122900" y="0"/>
                </a:lnTo>
                <a:lnTo>
                  <a:pt x="1122900" y="976923"/>
                </a:lnTo>
                <a:lnTo>
                  <a:pt x="0" y="97692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nl-NL"/>
          </a:p>
        </p:txBody>
      </p:sp>
      <p:sp>
        <p:nvSpPr>
          <p:cNvPr id="35" name="TextBox 35"/>
          <p:cNvSpPr txBox="1"/>
          <p:nvPr/>
        </p:nvSpPr>
        <p:spPr>
          <a:xfrm>
            <a:off x="6825509" y="6398853"/>
            <a:ext cx="4636982" cy="382270"/>
          </a:xfrm>
          <a:prstGeom prst="rect">
            <a:avLst/>
          </a:prstGeom>
        </p:spPr>
        <p:txBody>
          <a:bodyPr lIns="0" tIns="0" rIns="0" bIns="0" rtlCol="0" anchor="t">
            <a:spAutoFit/>
          </a:bodyPr>
          <a:lstStyle/>
          <a:p>
            <a:pPr marL="0" lvl="1" indent="0" algn="ctr">
              <a:lnSpc>
                <a:spcPts val="3079"/>
              </a:lnSpc>
              <a:spcBef>
                <a:spcPct val="0"/>
              </a:spcBef>
            </a:pPr>
            <a:r>
              <a:rPr lang="en-US" sz="2199">
                <a:solidFill>
                  <a:srgbClr val="0D0D0D"/>
                </a:solidFill>
                <a:latin typeface="Barlow Semi-Bold"/>
              </a:rPr>
              <a:t>Wat is de beoogde LLO-oplossing?</a:t>
            </a:r>
          </a:p>
        </p:txBody>
      </p:sp>
      <p:sp>
        <p:nvSpPr>
          <p:cNvPr id="36" name="TextBox 36"/>
          <p:cNvSpPr txBox="1"/>
          <p:nvPr/>
        </p:nvSpPr>
        <p:spPr>
          <a:xfrm>
            <a:off x="6825509" y="7011796"/>
            <a:ext cx="5235067" cy="3529965"/>
          </a:xfrm>
          <a:prstGeom prst="rect">
            <a:avLst/>
          </a:prstGeom>
        </p:spPr>
        <p:txBody>
          <a:bodyPr lIns="0" tIns="0" rIns="0" bIns="0" rtlCol="0" anchor="t">
            <a:spAutoFit/>
          </a:bodyPr>
          <a:lstStyle/>
          <a:p>
            <a:pPr marL="345439" lvl="1" indent="-172720">
              <a:lnSpc>
                <a:spcPts val="2399"/>
              </a:lnSpc>
              <a:buFont typeface="Arial"/>
              <a:buChar char="•"/>
            </a:pPr>
            <a:r>
              <a:rPr lang="en-US" sz="1599" spc="83">
                <a:solidFill>
                  <a:srgbClr val="000000"/>
                </a:solidFill>
                <a:latin typeface="Barlow SemiCondensed"/>
              </a:rPr>
              <a:t>Beschrijf wat de inhoud van het project is.</a:t>
            </a:r>
          </a:p>
          <a:p>
            <a:pPr marL="345439" lvl="1" indent="-172720">
              <a:lnSpc>
                <a:spcPts val="2399"/>
              </a:lnSpc>
              <a:buFont typeface="Arial"/>
              <a:buChar char="•"/>
            </a:pPr>
            <a:r>
              <a:rPr lang="en-US" sz="1599" spc="83">
                <a:solidFill>
                  <a:srgbClr val="000000"/>
                </a:solidFill>
                <a:latin typeface="Barlow SemiCondensed"/>
              </a:rPr>
              <a:t>Beschrijf wat de SMART doelstellingen zijn dit matcht altijd met de knelpunten en beoogde LLO-oplossingen.</a:t>
            </a:r>
          </a:p>
          <a:p>
            <a:pPr marL="345439" lvl="1" indent="-172720">
              <a:lnSpc>
                <a:spcPts val="2399"/>
              </a:lnSpc>
              <a:buFont typeface="Arial"/>
              <a:buChar char="•"/>
            </a:pPr>
            <a:r>
              <a:rPr lang="en-US" sz="1599" spc="83">
                <a:solidFill>
                  <a:srgbClr val="000000"/>
                </a:solidFill>
                <a:latin typeface="Barlow SemiCondensed"/>
              </a:rPr>
              <a:t>Beschrijf concreet de activiteiten in het format activiteitenplan (wie, doet, wat, welke rol en welke mijlpaal in welke fase).</a:t>
            </a:r>
          </a:p>
          <a:p>
            <a:pPr marL="345439" lvl="1" indent="-172720">
              <a:lnSpc>
                <a:spcPts val="2399"/>
              </a:lnSpc>
              <a:buFont typeface="Arial"/>
              <a:buChar char="•"/>
            </a:pPr>
            <a:r>
              <a:rPr lang="en-US" sz="1599" spc="83">
                <a:solidFill>
                  <a:srgbClr val="000000"/>
                </a:solidFill>
                <a:latin typeface="Barlow SemiCondensed"/>
              </a:rPr>
              <a:t>Beschrijf concreet welke resultaten er per activiteit opgeleverd gaan worden.</a:t>
            </a:r>
          </a:p>
          <a:p>
            <a:pPr marL="345439" lvl="1" indent="-172720">
              <a:lnSpc>
                <a:spcPts val="2399"/>
              </a:lnSpc>
              <a:buFont typeface="Arial"/>
              <a:buChar char="•"/>
            </a:pPr>
            <a:r>
              <a:rPr lang="en-US" sz="1599" spc="83">
                <a:solidFill>
                  <a:srgbClr val="000000"/>
                </a:solidFill>
                <a:latin typeface="Barlow SemiCondensed"/>
              </a:rPr>
              <a:t>Beschrijf in het activiteitenplan hoe je de verduurzaming van de activiteiten gaat verankeren.</a:t>
            </a:r>
          </a:p>
          <a:p>
            <a:pPr>
              <a:lnSpc>
                <a:spcPts val="2399"/>
              </a:lnSpc>
            </a:pPr>
            <a:endParaRPr lang="en-US" sz="1599" spc="83">
              <a:solidFill>
                <a:srgbClr val="000000"/>
              </a:solidFill>
              <a:latin typeface="Barlow SemiCondensed"/>
            </a:endParaRPr>
          </a:p>
          <a:p>
            <a:pPr>
              <a:lnSpc>
                <a:spcPts val="2399"/>
              </a:lnSpc>
            </a:pPr>
            <a:endParaRPr lang="en-US" sz="1599" spc="83">
              <a:solidFill>
                <a:srgbClr val="000000"/>
              </a:solidFill>
              <a:latin typeface="Barlow SemiCondensed"/>
            </a:endParaRPr>
          </a:p>
        </p:txBody>
      </p:sp>
      <p:sp>
        <p:nvSpPr>
          <p:cNvPr id="37" name="TextBox 37"/>
          <p:cNvSpPr txBox="1"/>
          <p:nvPr/>
        </p:nvSpPr>
        <p:spPr>
          <a:xfrm>
            <a:off x="1028700" y="3148475"/>
            <a:ext cx="4636982" cy="1463040"/>
          </a:xfrm>
          <a:prstGeom prst="rect">
            <a:avLst/>
          </a:prstGeom>
        </p:spPr>
        <p:txBody>
          <a:bodyPr lIns="0" tIns="0" rIns="0" bIns="0" rtlCol="0" anchor="t">
            <a:spAutoFit/>
          </a:bodyPr>
          <a:lstStyle/>
          <a:p>
            <a:pPr marL="0" lvl="0" indent="0">
              <a:lnSpc>
                <a:spcPts val="2399"/>
              </a:lnSpc>
              <a:spcBef>
                <a:spcPct val="0"/>
              </a:spcBef>
            </a:pPr>
            <a:r>
              <a:rPr lang="en-US" sz="1599" spc="83">
                <a:solidFill>
                  <a:srgbClr val="000000"/>
                </a:solidFill>
                <a:latin typeface="Barlow SemiCondensed"/>
              </a:rPr>
              <a:t>Beschrijf de wijze van gezamenlijke vraagarticulatie. Denk aan Data-driven en evidence-based vraagarticulatie, en wijze van LLO-vormen en LLO-leerroutes. Beschrijf de ontwerpprincipes waaruit jullie gaan ontwerpen/testen.</a:t>
            </a:r>
          </a:p>
        </p:txBody>
      </p:sp>
      <p:sp>
        <p:nvSpPr>
          <p:cNvPr id="38" name="TextBox 38"/>
          <p:cNvSpPr txBox="1"/>
          <p:nvPr/>
        </p:nvSpPr>
        <p:spPr>
          <a:xfrm>
            <a:off x="1028700" y="7270241"/>
            <a:ext cx="5659164" cy="382270"/>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Semi-Bold"/>
              </a:rPr>
              <a:t>Bepaal de methodiek van vraagarticulatie</a:t>
            </a:r>
          </a:p>
        </p:txBody>
      </p:sp>
      <p:sp>
        <p:nvSpPr>
          <p:cNvPr id="39" name="TextBox 39"/>
          <p:cNvSpPr txBox="1"/>
          <p:nvPr/>
        </p:nvSpPr>
        <p:spPr>
          <a:xfrm>
            <a:off x="1028700" y="7819348"/>
            <a:ext cx="4636982" cy="2053590"/>
          </a:xfrm>
          <a:prstGeom prst="rect">
            <a:avLst/>
          </a:prstGeom>
        </p:spPr>
        <p:txBody>
          <a:bodyPr lIns="0" tIns="0" rIns="0" bIns="0" rtlCol="0" anchor="t">
            <a:spAutoFit/>
          </a:bodyPr>
          <a:lstStyle/>
          <a:p>
            <a:pPr>
              <a:lnSpc>
                <a:spcPts val="2399"/>
              </a:lnSpc>
            </a:pPr>
            <a:r>
              <a:rPr lang="en-US" sz="1599" spc="83">
                <a:solidFill>
                  <a:srgbClr val="000000"/>
                </a:solidFill>
                <a:latin typeface="Barlow SemiCondensed"/>
              </a:rPr>
              <a:t>Maak gebruik van bestaande methodieken en modellen voor het organiseren van leren en innoveren. Ontwerp en ontwikkel verder op bestaande implementatie- en praktijkkennis van de regio’s.</a:t>
            </a:r>
          </a:p>
          <a:p>
            <a:pPr marL="0" lvl="0" indent="0">
              <a:lnSpc>
                <a:spcPts val="2399"/>
              </a:lnSpc>
              <a:spcBef>
                <a:spcPct val="0"/>
              </a:spcBef>
            </a:pPr>
            <a:r>
              <a:rPr lang="en-US" sz="1599" spc="83">
                <a:solidFill>
                  <a:srgbClr val="000000"/>
                </a:solidFill>
                <a:latin typeface="Barlow SemiCondensed"/>
              </a:rPr>
              <a:t>Beschrijf de wijze waarop tot de beoogde LLO-oplossing wordt gekomen.</a:t>
            </a:r>
          </a:p>
        </p:txBody>
      </p:sp>
      <p:sp>
        <p:nvSpPr>
          <p:cNvPr id="40" name="TextBox 40"/>
          <p:cNvSpPr txBox="1"/>
          <p:nvPr/>
        </p:nvSpPr>
        <p:spPr>
          <a:xfrm>
            <a:off x="12622318" y="7270241"/>
            <a:ext cx="4636982" cy="382270"/>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Semi-Bold"/>
              </a:rPr>
              <a:t>Organiseer een projectorganisatie</a:t>
            </a:r>
          </a:p>
        </p:txBody>
      </p:sp>
      <p:sp>
        <p:nvSpPr>
          <p:cNvPr id="41" name="TextBox 41"/>
          <p:cNvSpPr txBox="1"/>
          <p:nvPr/>
        </p:nvSpPr>
        <p:spPr>
          <a:xfrm>
            <a:off x="12622318" y="7702190"/>
            <a:ext cx="5050475" cy="2053590"/>
          </a:xfrm>
          <a:prstGeom prst="rect">
            <a:avLst/>
          </a:prstGeom>
        </p:spPr>
        <p:txBody>
          <a:bodyPr lIns="0" tIns="0" rIns="0" bIns="0" rtlCol="0" anchor="t">
            <a:spAutoFit/>
          </a:bodyPr>
          <a:lstStyle/>
          <a:p>
            <a:pPr marL="345439" lvl="1" indent="-172720">
              <a:lnSpc>
                <a:spcPts val="2399"/>
              </a:lnSpc>
              <a:buFont typeface="Arial"/>
              <a:buChar char="•"/>
            </a:pPr>
            <a:r>
              <a:rPr lang="en-US" sz="1599" spc="83">
                <a:solidFill>
                  <a:srgbClr val="000000"/>
                </a:solidFill>
                <a:latin typeface="Barlow SemiCondensed"/>
              </a:rPr>
              <a:t>Maak een organogram. Maak concreet hoe het project georganiseerd gaat worden. </a:t>
            </a:r>
          </a:p>
          <a:p>
            <a:pPr marL="345439" lvl="1" indent="-172720">
              <a:lnSpc>
                <a:spcPts val="2399"/>
              </a:lnSpc>
              <a:buFont typeface="Arial"/>
              <a:buChar char="•"/>
            </a:pPr>
            <a:r>
              <a:rPr lang="en-US" sz="1599" spc="83">
                <a:solidFill>
                  <a:srgbClr val="000000"/>
                </a:solidFill>
                <a:latin typeface="Barlow SemiCondensed"/>
              </a:rPr>
              <a:t>Maak inzichtelijk hoe de overlegstructuur, taken, rollen en werkwijze van de projectorganisatie. </a:t>
            </a:r>
          </a:p>
          <a:p>
            <a:pPr marL="345439" lvl="1" indent="-172720">
              <a:lnSpc>
                <a:spcPts val="2399"/>
              </a:lnSpc>
              <a:buFont typeface="Arial"/>
              <a:buChar char="•"/>
            </a:pPr>
            <a:r>
              <a:rPr lang="en-US" sz="1599" spc="83">
                <a:solidFill>
                  <a:srgbClr val="000000"/>
                </a:solidFill>
                <a:latin typeface="Barlow SemiCondensed"/>
              </a:rPr>
              <a:t>Maak evt. werkgroepen of werkpakketten inzichtelijk middels visual/kleurgebruik en laat dit overeenkomen in het activiteitenplan.</a:t>
            </a:r>
          </a:p>
        </p:txBody>
      </p:sp>
      <p:sp>
        <p:nvSpPr>
          <p:cNvPr id="42" name="TextBox 42"/>
          <p:cNvSpPr txBox="1"/>
          <p:nvPr/>
        </p:nvSpPr>
        <p:spPr>
          <a:xfrm>
            <a:off x="12622318" y="2118505"/>
            <a:ext cx="4636982" cy="772795"/>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Bold"/>
              </a:rPr>
              <a:t>Vergeet de begroting niet te matchen met het activiteitenplan!</a:t>
            </a:r>
          </a:p>
        </p:txBody>
      </p:sp>
      <p:sp>
        <p:nvSpPr>
          <p:cNvPr id="43" name="TextBox 43"/>
          <p:cNvSpPr txBox="1"/>
          <p:nvPr/>
        </p:nvSpPr>
        <p:spPr>
          <a:xfrm>
            <a:off x="12622318" y="3039721"/>
            <a:ext cx="4636982" cy="1463040"/>
          </a:xfrm>
          <a:prstGeom prst="rect">
            <a:avLst/>
          </a:prstGeom>
        </p:spPr>
        <p:txBody>
          <a:bodyPr lIns="0" tIns="0" rIns="0" bIns="0" rtlCol="0" anchor="t">
            <a:spAutoFit/>
          </a:bodyPr>
          <a:lstStyle/>
          <a:p>
            <a:pPr>
              <a:lnSpc>
                <a:spcPts val="2399"/>
              </a:lnSpc>
            </a:pPr>
            <a:r>
              <a:rPr lang="en-US" sz="1599" spc="83">
                <a:solidFill>
                  <a:srgbClr val="000000"/>
                </a:solidFill>
                <a:latin typeface="Barlow SemiCondensed"/>
              </a:rPr>
              <a:t>Neem de tijd voor het maken van de begroting, zorg voor de juist match met de activiteiten en zorg voor een toelichting en de juiste kostenberekening.  </a:t>
            </a:r>
          </a:p>
          <a:p>
            <a:pPr marL="0" lvl="0" indent="0">
              <a:lnSpc>
                <a:spcPts val="2399"/>
              </a:lnSpc>
              <a:spcBef>
                <a:spcPct val="0"/>
              </a:spcBef>
            </a:pPr>
            <a:r>
              <a:rPr lang="en-US" sz="1599" spc="83">
                <a:solidFill>
                  <a:srgbClr val="000000"/>
                </a:solidFill>
                <a:latin typeface="Barlow SemiCondensed"/>
              </a:rPr>
              <a:t>Let op dat de juiste functies overeenkomen met het uurtarief.</a:t>
            </a:r>
          </a:p>
        </p:txBody>
      </p:sp>
      <p:sp>
        <p:nvSpPr>
          <p:cNvPr id="44" name="TextBox 44"/>
          <p:cNvSpPr txBox="1"/>
          <p:nvPr/>
        </p:nvSpPr>
        <p:spPr>
          <a:xfrm>
            <a:off x="1028700" y="2738096"/>
            <a:ext cx="5659164" cy="382270"/>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Semi-Bold"/>
              </a:rPr>
              <a:t>Maak het ontwerp &amp; design duidelijk</a:t>
            </a:r>
          </a:p>
        </p:txBody>
      </p:sp>
      <p:sp>
        <p:nvSpPr>
          <p:cNvPr id="45" name="Freeform 45"/>
          <p:cNvSpPr/>
          <p:nvPr/>
        </p:nvSpPr>
        <p:spPr>
          <a:xfrm>
            <a:off x="12035381" y="2222838"/>
            <a:ext cx="545225" cy="611754"/>
          </a:xfrm>
          <a:custGeom>
            <a:avLst/>
            <a:gdLst/>
            <a:ahLst/>
            <a:cxnLst/>
            <a:rect l="l" t="t" r="r" b="b"/>
            <a:pathLst>
              <a:path w="545225" h="611754">
                <a:moveTo>
                  <a:pt x="0" y="0"/>
                </a:moveTo>
                <a:lnTo>
                  <a:pt x="545225" y="0"/>
                </a:lnTo>
                <a:lnTo>
                  <a:pt x="545225" y="611753"/>
                </a:lnTo>
                <a:lnTo>
                  <a:pt x="0" y="61175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1600" y="3017088"/>
            <a:ext cx="4528990" cy="1025384"/>
            <a:chOff x="0" y="0"/>
            <a:chExt cx="1192821" cy="270060"/>
          </a:xfrm>
        </p:grpSpPr>
        <p:sp>
          <p:nvSpPr>
            <p:cNvPr id="3" name="Freeform 3"/>
            <p:cNvSpPr/>
            <p:nvPr/>
          </p:nvSpPr>
          <p:spPr>
            <a:xfrm>
              <a:off x="0" y="0"/>
              <a:ext cx="1192821" cy="270060"/>
            </a:xfrm>
            <a:custGeom>
              <a:avLst/>
              <a:gdLst/>
              <a:ahLst/>
              <a:cxnLst/>
              <a:rect l="l" t="t" r="r" b="b"/>
              <a:pathLst>
                <a:path w="1192821" h="270060">
                  <a:moveTo>
                    <a:pt x="87180" y="0"/>
                  </a:moveTo>
                  <a:lnTo>
                    <a:pt x="1105640" y="0"/>
                  </a:lnTo>
                  <a:cubicBezTo>
                    <a:pt x="1153789" y="0"/>
                    <a:pt x="1192821" y="39032"/>
                    <a:pt x="1192821" y="87180"/>
                  </a:cubicBezTo>
                  <a:lnTo>
                    <a:pt x="1192821" y="182880"/>
                  </a:lnTo>
                  <a:cubicBezTo>
                    <a:pt x="1192821" y="206002"/>
                    <a:pt x="1183636" y="228176"/>
                    <a:pt x="1167286" y="244526"/>
                  </a:cubicBezTo>
                  <a:cubicBezTo>
                    <a:pt x="1150937" y="260875"/>
                    <a:pt x="1128762" y="270060"/>
                    <a:pt x="1105640" y="270060"/>
                  </a:cubicBezTo>
                  <a:lnTo>
                    <a:pt x="87180" y="270060"/>
                  </a:lnTo>
                  <a:cubicBezTo>
                    <a:pt x="39032" y="270060"/>
                    <a:pt x="0" y="231028"/>
                    <a:pt x="0" y="182880"/>
                  </a:cubicBezTo>
                  <a:lnTo>
                    <a:pt x="0" y="87180"/>
                  </a:lnTo>
                  <a:cubicBezTo>
                    <a:pt x="0" y="39032"/>
                    <a:pt x="39032" y="0"/>
                    <a:pt x="87180" y="0"/>
                  </a:cubicBezTo>
                  <a:close/>
                </a:path>
              </a:pathLst>
            </a:custGeom>
            <a:solidFill>
              <a:srgbClr val="562F78"/>
            </a:solidFill>
          </p:spPr>
          <p:txBody>
            <a:bodyPr/>
            <a:lstStyle/>
            <a:p>
              <a:endParaRPr lang="nl-NL"/>
            </a:p>
          </p:txBody>
        </p:sp>
        <p:sp>
          <p:nvSpPr>
            <p:cNvPr id="4" name="TextBox 4"/>
            <p:cNvSpPr txBox="1"/>
            <p:nvPr/>
          </p:nvSpPr>
          <p:spPr>
            <a:xfrm>
              <a:off x="0" y="-47625"/>
              <a:ext cx="1192821" cy="3176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14450" y="2843773"/>
            <a:ext cx="819044" cy="1198699"/>
            <a:chOff x="0" y="0"/>
            <a:chExt cx="5740400" cy="8401276"/>
          </a:xfrm>
        </p:grpSpPr>
        <p:sp>
          <p:nvSpPr>
            <p:cNvPr id="6" name="Freeform 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4B5B3"/>
            </a:solidFill>
          </p:spPr>
          <p:txBody>
            <a:bodyPr/>
            <a:lstStyle/>
            <a:p>
              <a:endParaRPr lang="nl-NL"/>
            </a:p>
          </p:txBody>
        </p:sp>
      </p:grpSp>
      <p:grpSp>
        <p:nvGrpSpPr>
          <p:cNvPr id="7" name="Group 7"/>
          <p:cNvGrpSpPr/>
          <p:nvPr/>
        </p:nvGrpSpPr>
        <p:grpSpPr>
          <a:xfrm>
            <a:off x="6910240" y="3017088"/>
            <a:ext cx="4528990" cy="1025384"/>
            <a:chOff x="0" y="0"/>
            <a:chExt cx="1192821" cy="270060"/>
          </a:xfrm>
        </p:grpSpPr>
        <p:sp>
          <p:nvSpPr>
            <p:cNvPr id="8" name="Freeform 8"/>
            <p:cNvSpPr/>
            <p:nvPr/>
          </p:nvSpPr>
          <p:spPr>
            <a:xfrm>
              <a:off x="0" y="0"/>
              <a:ext cx="1192821" cy="270060"/>
            </a:xfrm>
            <a:custGeom>
              <a:avLst/>
              <a:gdLst/>
              <a:ahLst/>
              <a:cxnLst/>
              <a:rect l="l" t="t" r="r" b="b"/>
              <a:pathLst>
                <a:path w="1192821" h="270060">
                  <a:moveTo>
                    <a:pt x="87180" y="0"/>
                  </a:moveTo>
                  <a:lnTo>
                    <a:pt x="1105640" y="0"/>
                  </a:lnTo>
                  <a:cubicBezTo>
                    <a:pt x="1153789" y="0"/>
                    <a:pt x="1192821" y="39032"/>
                    <a:pt x="1192821" y="87180"/>
                  </a:cubicBezTo>
                  <a:lnTo>
                    <a:pt x="1192821" y="182880"/>
                  </a:lnTo>
                  <a:cubicBezTo>
                    <a:pt x="1192821" y="206002"/>
                    <a:pt x="1183636" y="228176"/>
                    <a:pt x="1167286" y="244526"/>
                  </a:cubicBezTo>
                  <a:cubicBezTo>
                    <a:pt x="1150937" y="260875"/>
                    <a:pt x="1128762" y="270060"/>
                    <a:pt x="1105640" y="270060"/>
                  </a:cubicBezTo>
                  <a:lnTo>
                    <a:pt x="87180" y="270060"/>
                  </a:lnTo>
                  <a:cubicBezTo>
                    <a:pt x="39032" y="270060"/>
                    <a:pt x="0" y="231028"/>
                    <a:pt x="0" y="182880"/>
                  </a:cubicBezTo>
                  <a:lnTo>
                    <a:pt x="0" y="87180"/>
                  </a:lnTo>
                  <a:cubicBezTo>
                    <a:pt x="0" y="39032"/>
                    <a:pt x="39032" y="0"/>
                    <a:pt x="87180" y="0"/>
                  </a:cubicBezTo>
                  <a:close/>
                </a:path>
              </a:pathLst>
            </a:custGeom>
            <a:solidFill>
              <a:srgbClr val="562F75"/>
            </a:solidFill>
          </p:spPr>
          <p:txBody>
            <a:bodyPr/>
            <a:lstStyle/>
            <a:p>
              <a:endParaRPr lang="nl-NL"/>
            </a:p>
          </p:txBody>
        </p:sp>
        <p:sp>
          <p:nvSpPr>
            <p:cNvPr id="9" name="TextBox 9"/>
            <p:cNvSpPr txBox="1"/>
            <p:nvPr/>
          </p:nvSpPr>
          <p:spPr>
            <a:xfrm>
              <a:off x="0" y="-47625"/>
              <a:ext cx="1192821" cy="31768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910240" y="2843773"/>
            <a:ext cx="819044" cy="1198699"/>
            <a:chOff x="0" y="0"/>
            <a:chExt cx="5740400" cy="8401276"/>
          </a:xfrm>
        </p:grpSpPr>
        <p:sp>
          <p:nvSpPr>
            <p:cNvPr id="11" name="Freeform 11"/>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4B5B3"/>
            </a:solidFill>
          </p:spPr>
          <p:txBody>
            <a:bodyPr/>
            <a:lstStyle/>
            <a:p>
              <a:endParaRPr lang="nl-NL"/>
            </a:p>
          </p:txBody>
        </p:sp>
      </p:grpSp>
      <p:grpSp>
        <p:nvGrpSpPr>
          <p:cNvPr id="12" name="Group 12"/>
          <p:cNvGrpSpPr/>
          <p:nvPr/>
        </p:nvGrpSpPr>
        <p:grpSpPr>
          <a:xfrm>
            <a:off x="12444560" y="3012947"/>
            <a:ext cx="4528990" cy="1029525"/>
            <a:chOff x="0" y="0"/>
            <a:chExt cx="1192821" cy="271151"/>
          </a:xfrm>
        </p:grpSpPr>
        <p:sp>
          <p:nvSpPr>
            <p:cNvPr id="13" name="Freeform 13"/>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562F75"/>
            </a:solidFill>
          </p:spPr>
          <p:txBody>
            <a:bodyPr/>
            <a:lstStyle/>
            <a:p>
              <a:endParaRPr lang="nl-NL"/>
            </a:p>
          </p:txBody>
        </p:sp>
        <p:sp>
          <p:nvSpPr>
            <p:cNvPr id="14" name="TextBox 14"/>
            <p:cNvSpPr txBox="1"/>
            <p:nvPr/>
          </p:nvSpPr>
          <p:spPr>
            <a:xfrm>
              <a:off x="0" y="-47625"/>
              <a:ext cx="1192821" cy="318776"/>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2444560" y="2843773"/>
            <a:ext cx="819044" cy="1198699"/>
            <a:chOff x="0" y="0"/>
            <a:chExt cx="5740400" cy="8401276"/>
          </a:xfrm>
        </p:grpSpPr>
        <p:sp>
          <p:nvSpPr>
            <p:cNvPr id="16" name="Freeform 1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4B5B3"/>
            </a:solidFill>
          </p:spPr>
          <p:txBody>
            <a:bodyPr/>
            <a:lstStyle/>
            <a:p>
              <a:endParaRPr lang="nl-NL"/>
            </a:p>
          </p:txBody>
        </p:sp>
      </p:grpSp>
      <p:grpSp>
        <p:nvGrpSpPr>
          <p:cNvPr id="17" name="Group 17"/>
          <p:cNvGrpSpPr/>
          <p:nvPr/>
        </p:nvGrpSpPr>
        <p:grpSpPr>
          <a:xfrm>
            <a:off x="1373198" y="6616814"/>
            <a:ext cx="4528990" cy="1029525"/>
            <a:chOff x="0" y="0"/>
            <a:chExt cx="1192821" cy="271151"/>
          </a:xfrm>
        </p:grpSpPr>
        <p:sp>
          <p:nvSpPr>
            <p:cNvPr id="18" name="Freeform 18"/>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562F75"/>
            </a:solidFill>
          </p:spPr>
          <p:txBody>
            <a:bodyPr/>
            <a:lstStyle/>
            <a:p>
              <a:endParaRPr lang="nl-NL"/>
            </a:p>
          </p:txBody>
        </p:sp>
        <p:sp>
          <p:nvSpPr>
            <p:cNvPr id="19" name="TextBox 19"/>
            <p:cNvSpPr txBox="1"/>
            <p:nvPr/>
          </p:nvSpPr>
          <p:spPr>
            <a:xfrm>
              <a:off x="0" y="-47625"/>
              <a:ext cx="1192821" cy="318776"/>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14450" y="6447640"/>
            <a:ext cx="819044" cy="1198699"/>
            <a:chOff x="0" y="0"/>
            <a:chExt cx="5740400" cy="8401276"/>
          </a:xfrm>
        </p:grpSpPr>
        <p:sp>
          <p:nvSpPr>
            <p:cNvPr id="21" name="Freeform 21"/>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4B5B3"/>
            </a:solidFill>
          </p:spPr>
          <p:txBody>
            <a:bodyPr/>
            <a:lstStyle/>
            <a:p>
              <a:endParaRPr lang="nl-NL"/>
            </a:p>
          </p:txBody>
        </p:sp>
      </p:grpSp>
      <p:grpSp>
        <p:nvGrpSpPr>
          <p:cNvPr id="22" name="Group 22"/>
          <p:cNvGrpSpPr/>
          <p:nvPr/>
        </p:nvGrpSpPr>
        <p:grpSpPr>
          <a:xfrm>
            <a:off x="6910240" y="6616814"/>
            <a:ext cx="4528990" cy="1029525"/>
            <a:chOff x="0" y="0"/>
            <a:chExt cx="1192821" cy="271151"/>
          </a:xfrm>
        </p:grpSpPr>
        <p:sp>
          <p:nvSpPr>
            <p:cNvPr id="23" name="Freeform 23"/>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562F75"/>
            </a:solidFill>
          </p:spPr>
          <p:txBody>
            <a:bodyPr/>
            <a:lstStyle/>
            <a:p>
              <a:endParaRPr lang="nl-NL"/>
            </a:p>
          </p:txBody>
        </p:sp>
        <p:sp>
          <p:nvSpPr>
            <p:cNvPr id="24" name="TextBox 24"/>
            <p:cNvSpPr txBox="1"/>
            <p:nvPr/>
          </p:nvSpPr>
          <p:spPr>
            <a:xfrm>
              <a:off x="0" y="-47625"/>
              <a:ext cx="1192821" cy="318776"/>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6892789" y="6447640"/>
            <a:ext cx="819044" cy="1198699"/>
            <a:chOff x="0" y="0"/>
            <a:chExt cx="5740400" cy="8401276"/>
          </a:xfrm>
        </p:grpSpPr>
        <p:sp>
          <p:nvSpPr>
            <p:cNvPr id="26" name="Freeform 2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4B5B3"/>
            </a:solidFill>
          </p:spPr>
          <p:txBody>
            <a:bodyPr/>
            <a:lstStyle/>
            <a:p>
              <a:endParaRPr lang="nl-NL"/>
            </a:p>
          </p:txBody>
        </p:sp>
      </p:grpSp>
      <p:sp>
        <p:nvSpPr>
          <p:cNvPr id="27" name="Freeform 27"/>
          <p:cNvSpPr/>
          <p:nvPr/>
        </p:nvSpPr>
        <p:spPr>
          <a:xfrm>
            <a:off x="15582062" y="300702"/>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2"/>
            <a:stretch>
              <a:fillRect/>
            </a:stretch>
          </a:blipFill>
        </p:spPr>
        <p:txBody>
          <a:bodyPr/>
          <a:lstStyle/>
          <a:p>
            <a:endParaRPr lang="nl-NL"/>
          </a:p>
        </p:txBody>
      </p:sp>
      <p:grpSp>
        <p:nvGrpSpPr>
          <p:cNvPr id="28" name="Group 28"/>
          <p:cNvGrpSpPr/>
          <p:nvPr/>
        </p:nvGrpSpPr>
        <p:grpSpPr>
          <a:xfrm>
            <a:off x="12429831" y="6616814"/>
            <a:ext cx="4528990" cy="1029525"/>
            <a:chOff x="0" y="0"/>
            <a:chExt cx="1192821" cy="271151"/>
          </a:xfrm>
        </p:grpSpPr>
        <p:sp>
          <p:nvSpPr>
            <p:cNvPr id="29" name="Freeform 29"/>
            <p:cNvSpPr/>
            <p:nvPr/>
          </p:nvSpPr>
          <p:spPr>
            <a:xfrm>
              <a:off x="0" y="0"/>
              <a:ext cx="1192821" cy="271151"/>
            </a:xfrm>
            <a:custGeom>
              <a:avLst/>
              <a:gdLst/>
              <a:ahLst/>
              <a:cxnLst/>
              <a:rect l="l" t="t" r="r" b="b"/>
              <a:pathLst>
                <a:path w="1192821" h="271151">
                  <a:moveTo>
                    <a:pt x="87180" y="0"/>
                  </a:moveTo>
                  <a:lnTo>
                    <a:pt x="1105640" y="0"/>
                  </a:lnTo>
                  <a:cubicBezTo>
                    <a:pt x="1153789" y="0"/>
                    <a:pt x="1192821" y="39032"/>
                    <a:pt x="1192821" y="87180"/>
                  </a:cubicBezTo>
                  <a:lnTo>
                    <a:pt x="1192821" y="183970"/>
                  </a:lnTo>
                  <a:cubicBezTo>
                    <a:pt x="1192821" y="232119"/>
                    <a:pt x="1153789" y="271151"/>
                    <a:pt x="1105640" y="271151"/>
                  </a:cubicBezTo>
                  <a:lnTo>
                    <a:pt x="87180" y="271151"/>
                  </a:lnTo>
                  <a:cubicBezTo>
                    <a:pt x="39032" y="271151"/>
                    <a:pt x="0" y="232119"/>
                    <a:pt x="0" y="183970"/>
                  </a:cubicBezTo>
                  <a:lnTo>
                    <a:pt x="0" y="87180"/>
                  </a:lnTo>
                  <a:cubicBezTo>
                    <a:pt x="0" y="39032"/>
                    <a:pt x="39032" y="0"/>
                    <a:pt x="87180" y="0"/>
                  </a:cubicBezTo>
                  <a:close/>
                </a:path>
              </a:pathLst>
            </a:custGeom>
            <a:solidFill>
              <a:srgbClr val="562F75"/>
            </a:solidFill>
          </p:spPr>
          <p:txBody>
            <a:bodyPr/>
            <a:lstStyle/>
            <a:p>
              <a:endParaRPr lang="nl-NL"/>
            </a:p>
          </p:txBody>
        </p:sp>
        <p:sp>
          <p:nvSpPr>
            <p:cNvPr id="30" name="TextBox 30"/>
            <p:cNvSpPr txBox="1"/>
            <p:nvPr/>
          </p:nvSpPr>
          <p:spPr>
            <a:xfrm>
              <a:off x="0" y="-47625"/>
              <a:ext cx="1192821" cy="318776"/>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12429831" y="6447640"/>
            <a:ext cx="819044" cy="1198699"/>
            <a:chOff x="0" y="0"/>
            <a:chExt cx="5740400" cy="8401276"/>
          </a:xfrm>
        </p:grpSpPr>
        <p:sp>
          <p:nvSpPr>
            <p:cNvPr id="32" name="Freeform 32"/>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34B5B3"/>
            </a:solidFill>
          </p:spPr>
          <p:txBody>
            <a:bodyPr/>
            <a:lstStyle/>
            <a:p>
              <a:endParaRPr lang="nl-NL"/>
            </a:p>
          </p:txBody>
        </p:sp>
      </p:grpSp>
      <p:sp>
        <p:nvSpPr>
          <p:cNvPr id="33" name="TextBox 33"/>
          <p:cNvSpPr txBox="1"/>
          <p:nvPr/>
        </p:nvSpPr>
        <p:spPr>
          <a:xfrm>
            <a:off x="1246589" y="670179"/>
            <a:ext cx="15590520" cy="926592"/>
          </a:xfrm>
          <a:prstGeom prst="rect">
            <a:avLst/>
          </a:prstGeom>
        </p:spPr>
        <p:txBody>
          <a:bodyPr lIns="0" tIns="0" rIns="0" bIns="0" rtlCol="0" anchor="t">
            <a:spAutoFit/>
          </a:bodyPr>
          <a:lstStyle/>
          <a:p>
            <a:pPr>
              <a:lnSpc>
                <a:spcPts val="3996"/>
              </a:lnSpc>
            </a:pPr>
            <a:r>
              <a:rPr lang="en-US" sz="3700">
                <a:solidFill>
                  <a:srgbClr val="34B5B3"/>
                </a:solidFill>
                <a:latin typeface="Arimo Bold"/>
              </a:rPr>
              <a:t>Maak impact visiedocument  </a:t>
            </a:r>
          </a:p>
          <a:p>
            <a:pPr algn="l">
              <a:lnSpc>
                <a:spcPts val="3132"/>
              </a:lnSpc>
            </a:pPr>
            <a:r>
              <a:rPr lang="en-US" sz="2900">
                <a:solidFill>
                  <a:srgbClr val="34B5B3"/>
                </a:solidFill>
                <a:latin typeface="Arimo Bold"/>
              </a:rPr>
              <a:t>LLO-professionalisering | </a:t>
            </a:r>
          </a:p>
        </p:txBody>
      </p:sp>
      <p:sp>
        <p:nvSpPr>
          <p:cNvPr id="34" name="Freeform 34"/>
          <p:cNvSpPr/>
          <p:nvPr/>
        </p:nvSpPr>
        <p:spPr>
          <a:xfrm>
            <a:off x="5770220" y="1188505"/>
            <a:ext cx="408267" cy="408267"/>
          </a:xfrm>
          <a:custGeom>
            <a:avLst/>
            <a:gdLst/>
            <a:ahLst/>
            <a:cxnLst/>
            <a:rect l="l" t="t" r="r" b="b"/>
            <a:pathLst>
              <a:path w="408267" h="408267">
                <a:moveTo>
                  <a:pt x="0" y="0"/>
                </a:moveTo>
                <a:lnTo>
                  <a:pt x="408267" y="0"/>
                </a:lnTo>
                <a:lnTo>
                  <a:pt x="408267" y="408266"/>
                </a:lnTo>
                <a:lnTo>
                  <a:pt x="0" y="4082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5" name="Freeform 35"/>
          <p:cNvSpPr/>
          <p:nvPr/>
        </p:nvSpPr>
        <p:spPr>
          <a:xfrm>
            <a:off x="1457579" y="3493642"/>
            <a:ext cx="541710" cy="504468"/>
          </a:xfrm>
          <a:custGeom>
            <a:avLst/>
            <a:gdLst/>
            <a:ahLst/>
            <a:cxnLst/>
            <a:rect l="l" t="t" r="r" b="b"/>
            <a:pathLst>
              <a:path w="541710" h="504468">
                <a:moveTo>
                  <a:pt x="0" y="0"/>
                </a:moveTo>
                <a:lnTo>
                  <a:pt x="541710" y="0"/>
                </a:lnTo>
                <a:lnTo>
                  <a:pt x="541710" y="504468"/>
                </a:lnTo>
                <a:lnTo>
                  <a:pt x="0" y="5044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36" name="TextBox 36"/>
          <p:cNvSpPr txBox="1"/>
          <p:nvPr/>
        </p:nvSpPr>
        <p:spPr>
          <a:xfrm>
            <a:off x="2242477" y="3084010"/>
            <a:ext cx="3936010" cy="8343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LLO ambitie, visie en strategie </a:t>
            </a:r>
          </a:p>
        </p:txBody>
      </p:sp>
      <p:sp>
        <p:nvSpPr>
          <p:cNvPr id="37" name="TextBox 37"/>
          <p:cNvSpPr txBox="1"/>
          <p:nvPr/>
        </p:nvSpPr>
        <p:spPr>
          <a:xfrm>
            <a:off x="1371600" y="4140985"/>
            <a:ext cx="5030097" cy="2053590"/>
          </a:xfrm>
          <a:prstGeom prst="rect">
            <a:avLst/>
          </a:prstGeom>
        </p:spPr>
        <p:txBody>
          <a:bodyPr lIns="0" tIns="0" rIns="0" bIns="0" rtlCol="0" anchor="t">
            <a:spAutoFit/>
          </a:bodyPr>
          <a:lstStyle/>
          <a:p>
            <a:pPr marL="345439" lvl="1" indent="-172720">
              <a:lnSpc>
                <a:spcPts val="2399"/>
              </a:lnSpc>
              <a:buFont typeface="Arial"/>
              <a:buChar char="•"/>
            </a:pPr>
            <a:r>
              <a:rPr lang="en-US" sz="1599" spc="83">
                <a:solidFill>
                  <a:srgbClr val="000000"/>
                </a:solidFill>
                <a:latin typeface="Barlow SemiCondensed"/>
              </a:rPr>
              <a:t>Beschrijf wat jullie de afgelopen jaren gedaan hebben in de regio en waar jullie nu staan.</a:t>
            </a:r>
          </a:p>
          <a:p>
            <a:pPr marL="345439" lvl="1" indent="-172720">
              <a:lnSpc>
                <a:spcPts val="2399"/>
              </a:lnSpc>
              <a:buFont typeface="Arial"/>
              <a:buChar char="•"/>
            </a:pPr>
            <a:r>
              <a:rPr lang="en-US" sz="1599" spc="83">
                <a:solidFill>
                  <a:srgbClr val="000000"/>
                </a:solidFill>
                <a:latin typeface="Barlow SemiCondensed"/>
              </a:rPr>
              <a:t>Beschrijf de ambitie ten aanzien van LLO.</a:t>
            </a:r>
          </a:p>
          <a:p>
            <a:pPr marL="345439" lvl="1" indent="-172720">
              <a:lnSpc>
                <a:spcPts val="2399"/>
              </a:lnSpc>
              <a:buFont typeface="Arial"/>
              <a:buChar char="•"/>
            </a:pPr>
            <a:r>
              <a:rPr lang="en-US" sz="1599" spc="83">
                <a:solidFill>
                  <a:srgbClr val="000000"/>
                </a:solidFill>
                <a:latin typeface="Barlow SemiCondensed"/>
              </a:rPr>
              <a:t>Vertaal de strategische LLO visie naar de LLO visie en strategie van de beoogde LLO-organisatie.</a:t>
            </a:r>
          </a:p>
          <a:p>
            <a:pPr marL="345439" lvl="1" indent="-172720">
              <a:lnSpc>
                <a:spcPts val="2399"/>
              </a:lnSpc>
              <a:buFont typeface="Arial"/>
              <a:buChar char="•"/>
            </a:pPr>
            <a:r>
              <a:rPr lang="en-US" sz="1599" spc="83">
                <a:solidFill>
                  <a:srgbClr val="000000"/>
                </a:solidFill>
                <a:latin typeface="Barlow SemiCondensed"/>
              </a:rPr>
              <a:t>Beschrijf de strategische aanpak.</a:t>
            </a:r>
          </a:p>
          <a:p>
            <a:pPr marL="345439" lvl="1" indent="-172720">
              <a:lnSpc>
                <a:spcPts val="2399"/>
              </a:lnSpc>
              <a:buFont typeface="Arial"/>
              <a:buChar char="•"/>
            </a:pPr>
            <a:r>
              <a:rPr lang="en-US" sz="1599" spc="83">
                <a:solidFill>
                  <a:srgbClr val="000000"/>
                </a:solidFill>
                <a:latin typeface="Barlow SemiCondensed"/>
              </a:rPr>
              <a:t>Beschrijf het strategische draagvlak.</a:t>
            </a:r>
          </a:p>
        </p:txBody>
      </p:sp>
      <p:sp>
        <p:nvSpPr>
          <p:cNvPr id="38" name="TextBox 38"/>
          <p:cNvSpPr txBox="1"/>
          <p:nvPr/>
        </p:nvSpPr>
        <p:spPr>
          <a:xfrm>
            <a:off x="1457579" y="2955797"/>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1.</a:t>
            </a:r>
          </a:p>
        </p:txBody>
      </p:sp>
      <p:sp>
        <p:nvSpPr>
          <p:cNvPr id="39" name="TextBox 39"/>
          <p:cNvSpPr txBox="1"/>
          <p:nvPr/>
        </p:nvSpPr>
        <p:spPr>
          <a:xfrm>
            <a:off x="7938834" y="3081940"/>
            <a:ext cx="3340584" cy="8343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Bereik van de regio of sector</a:t>
            </a:r>
          </a:p>
        </p:txBody>
      </p:sp>
      <p:sp>
        <p:nvSpPr>
          <p:cNvPr id="40" name="TextBox 40"/>
          <p:cNvSpPr txBox="1"/>
          <p:nvPr/>
        </p:nvSpPr>
        <p:spPr>
          <a:xfrm>
            <a:off x="6910240" y="4140985"/>
            <a:ext cx="5490822" cy="2425065"/>
          </a:xfrm>
          <a:prstGeom prst="rect">
            <a:avLst/>
          </a:prstGeom>
        </p:spPr>
        <p:txBody>
          <a:bodyPr lIns="0" tIns="0" rIns="0" bIns="0" rtlCol="0" anchor="t">
            <a:spAutoFit/>
          </a:bodyPr>
          <a:lstStyle/>
          <a:p>
            <a:pPr marL="345441" lvl="1" indent="-172721">
              <a:lnSpc>
                <a:spcPts val="2400"/>
              </a:lnSpc>
              <a:buFont typeface="Arial"/>
              <a:buChar char="•"/>
            </a:pPr>
            <a:r>
              <a:rPr lang="en-US" sz="1600" spc="83">
                <a:solidFill>
                  <a:srgbClr val="000000"/>
                </a:solidFill>
                <a:latin typeface="Barlow SemiCondensed"/>
              </a:rPr>
              <a:t>Beschrijf in welke regio of sector het samenwerkingsverband in het LLO-ecosysteem actief is en wat men met LLO wil bereiken. Hoe ziet het veld eruit?</a:t>
            </a:r>
          </a:p>
          <a:p>
            <a:pPr marL="345441" lvl="1" indent="-172721">
              <a:lnSpc>
                <a:spcPts val="2400"/>
              </a:lnSpc>
              <a:buFont typeface="Arial"/>
              <a:buChar char="•"/>
            </a:pPr>
            <a:r>
              <a:rPr lang="en-US" sz="1600" spc="83">
                <a:solidFill>
                  <a:srgbClr val="000000"/>
                </a:solidFill>
                <a:latin typeface="Barlow SemiCondensed"/>
              </a:rPr>
              <a:t>Maak concreet hoe het bereik is voor werkenden, werkzoekenden, sociale partners, bedrijfspartners en andere stakeholders in de regio. Wie zijn de LLO-doelroepen die straks de LLO-organisatie gaan vinden?</a:t>
            </a:r>
          </a:p>
          <a:p>
            <a:pPr>
              <a:lnSpc>
                <a:spcPts val="2400"/>
              </a:lnSpc>
            </a:pPr>
            <a:endParaRPr lang="en-US" sz="1600" spc="83">
              <a:solidFill>
                <a:srgbClr val="000000"/>
              </a:solidFill>
              <a:latin typeface="Barlow SemiCondensed"/>
            </a:endParaRPr>
          </a:p>
        </p:txBody>
      </p:sp>
      <p:sp>
        <p:nvSpPr>
          <p:cNvPr id="41" name="TextBox 41"/>
          <p:cNvSpPr txBox="1"/>
          <p:nvPr/>
        </p:nvSpPr>
        <p:spPr>
          <a:xfrm>
            <a:off x="7053369" y="2955797"/>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2.</a:t>
            </a:r>
          </a:p>
        </p:txBody>
      </p:sp>
      <p:sp>
        <p:nvSpPr>
          <p:cNvPr id="42" name="TextBox 42"/>
          <p:cNvSpPr txBox="1"/>
          <p:nvPr/>
        </p:nvSpPr>
        <p:spPr>
          <a:xfrm>
            <a:off x="13492204" y="3291490"/>
            <a:ext cx="3359634" cy="4152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Analyse</a:t>
            </a:r>
          </a:p>
        </p:txBody>
      </p:sp>
      <p:sp>
        <p:nvSpPr>
          <p:cNvPr id="43" name="TextBox 43"/>
          <p:cNvSpPr txBox="1"/>
          <p:nvPr/>
        </p:nvSpPr>
        <p:spPr>
          <a:xfrm>
            <a:off x="12587688" y="2955797"/>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3.</a:t>
            </a:r>
          </a:p>
        </p:txBody>
      </p:sp>
      <p:sp>
        <p:nvSpPr>
          <p:cNvPr id="44" name="TextBox 44"/>
          <p:cNvSpPr txBox="1"/>
          <p:nvPr/>
        </p:nvSpPr>
        <p:spPr>
          <a:xfrm>
            <a:off x="2242477" y="6880339"/>
            <a:ext cx="4159220" cy="372744"/>
          </a:xfrm>
          <a:prstGeom prst="rect">
            <a:avLst/>
          </a:prstGeom>
        </p:spPr>
        <p:txBody>
          <a:bodyPr lIns="0" tIns="0" rIns="0" bIns="0" rtlCol="0" anchor="t">
            <a:spAutoFit/>
          </a:bodyPr>
          <a:lstStyle/>
          <a:p>
            <a:pPr>
              <a:lnSpc>
                <a:spcPts val="3080"/>
              </a:lnSpc>
            </a:pPr>
            <a:r>
              <a:rPr lang="en-US" sz="2200">
                <a:solidFill>
                  <a:srgbClr val="FFFFFF"/>
                </a:solidFill>
                <a:latin typeface="Barlow Semi-Bold"/>
              </a:rPr>
              <a:t>Professionaliseringsopgaven</a:t>
            </a:r>
          </a:p>
        </p:txBody>
      </p:sp>
      <p:sp>
        <p:nvSpPr>
          <p:cNvPr id="45" name="TextBox 45"/>
          <p:cNvSpPr txBox="1"/>
          <p:nvPr/>
        </p:nvSpPr>
        <p:spPr>
          <a:xfrm>
            <a:off x="1457579" y="6559664"/>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4.</a:t>
            </a:r>
          </a:p>
        </p:txBody>
      </p:sp>
      <p:sp>
        <p:nvSpPr>
          <p:cNvPr id="46" name="TextBox 46"/>
          <p:cNvSpPr txBox="1"/>
          <p:nvPr/>
        </p:nvSpPr>
        <p:spPr>
          <a:xfrm>
            <a:off x="7905453" y="6895357"/>
            <a:ext cx="3500396" cy="4152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Beoogde LLO-organisatie</a:t>
            </a:r>
          </a:p>
        </p:txBody>
      </p:sp>
      <p:sp>
        <p:nvSpPr>
          <p:cNvPr id="47" name="TextBox 47"/>
          <p:cNvSpPr txBox="1"/>
          <p:nvPr/>
        </p:nvSpPr>
        <p:spPr>
          <a:xfrm>
            <a:off x="7035918" y="6559664"/>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5.</a:t>
            </a:r>
          </a:p>
        </p:txBody>
      </p:sp>
      <p:sp>
        <p:nvSpPr>
          <p:cNvPr id="48" name="TextBox 48"/>
          <p:cNvSpPr txBox="1"/>
          <p:nvPr/>
        </p:nvSpPr>
        <p:spPr>
          <a:xfrm>
            <a:off x="13477475" y="6895357"/>
            <a:ext cx="3359634" cy="415289"/>
          </a:xfrm>
          <a:prstGeom prst="rect">
            <a:avLst/>
          </a:prstGeom>
        </p:spPr>
        <p:txBody>
          <a:bodyPr lIns="0" tIns="0" rIns="0" bIns="0" rtlCol="0" anchor="t">
            <a:spAutoFit/>
          </a:bodyPr>
          <a:lstStyle/>
          <a:p>
            <a:pPr>
              <a:lnSpc>
                <a:spcPts val="3360"/>
              </a:lnSpc>
            </a:pPr>
            <a:r>
              <a:rPr lang="en-US" sz="2400">
                <a:solidFill>
                  <a:srgbClr val="FFFFFF"/>
                </a:solidFill>
                <a:latin typeface="Barlow Semi-Bold"/>
              </a:rPr>
              <a:t>Samenwerking</a:t>
            </a:r>
          </a:p>
        </p:txBody>
      </p:sp>
      <p:sp>
        <p:nvSpPr>
          <p:cNvPr id="49" name="TextBox 49"/>
          <p:cNvSpPr txBox="1"/>
          <p:nvPr/>
        </p:nvSpPr>
        <p:spPr>
          <a:xfrm>
            <a:off x="12572960" y="6559664"/>
            <a:ext cx="532786" cy="53784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Barlow Bold"/>
              </a:rPr>
              <a:t>6.</a:t>
            </a:r>
          </a:p>
        </p:txBody>
      </p:sp>
      <p:sp>
        <p:nvSpPr>
          <p:cNvPr id="50" name="TextBox 50"/>
          <p:cNvSpPr txBox="1"/>
          <p:nvPr/>
        </p:nvSpPr>
        <p:spPr>
          <a:xfrm>
            <a:off x="12444560" y="4022575"/>
            <a:ext cx="5659916" cy="1510665"/>
          </a:xfrm>
          <a:prstGeom prst="rect">
            <a:avLst/>
          </a:prstGeom>
        </p:spPr>
        <p:txBody>
          <a:bodyPr lIns="0" tIns="0" rIns="0" bIns="0" rtlCol="0" anchor="t">
            <a:spAutoFit/>
          </a:bodyPr>
          <a:lstStyle/>
          <a:p>
            <a:pPr marL="345441" lvl="1" indent="-172721">
              <a:lnSpc>
                <a:spcPts val="2400"/>
              </a:lnSpc>
              <a:buFont typeface="Arial"/>
              <a:buChar char="•"/>
            </a:pPr>
            <a:r>
              <a:rPr lang="en-US" sz="1600" spc="83">
                <a:solidFill>
                  <a:srgbClr val="000000"/>
                </a:solidFill>
                <a:latin typeface="Barlow SemiCondensed"/>
              </a:rPr>
              <a:t>Analyseer de huidige organisatiecapaciteit en dienstverlening. Zet dit af tegen de benodige capaciteit en dienstverlening. Maak concreet wat is de huidige situatie en de gewenste situatie.</a:t>
            </a:r>
          </a:p>
          <a:p>
            <a:pPr marL="345441" lvl="1" indent="-172721">
              <a:lnSpc>
                <a:spcPts val="2400"/>
              </a:lnSpc>
              <a:buFont typeface="Arial"/>
              <a:buChar char="•"/>
            </a:pPr>
            <a:r>
              <a:rPr lang="en-US" sz="1600" spc="83">
                <a:solidFill>
                  <a:srgbClr val="000000"/>
                </a:solidFill>
                <a:latin typeface="Barlow SemiCondensed"/>
              </a:rPr>
              <a:t>Maak de analyse overzichtelijk in een tabelvorm.</a:t>
            </a:r>
          </a:p>
        </p:txBody>
      </p:sp>
      <p:sp>
        <p:nvSpPr>
          <p:cNvPr id="51" name="TextBox 51"/>
          <p:cNvSpPr txBox="1"/>
          <p:nvPr/>
        </p:nvSpPr>
        <p:spPr>
          <a:xfrm>
            <a:off x="1371600" y="7675288"/>
            <a:ext cx="5333688" cy="2425065"/>
          </a:xfrm>
          <a:prstGeom prst="rect">
            <a:avLst/>
          </a:prstGeom>
        </p:spPr>
        <p:txBody>
          <a:bodyPr lIns="0" tIns="0" rIns="0" bIns="0" rtlCol="0" anchor="t">
            <a:spAutoFit/>
          </a:bodyPr>
          <a:lstStyle/>
          <a:p>
            <a:pPr marL="345441" lvl="1" indent="-172721">
              <a:lnSpc>
                <a:spcPts val="2400"/>
              </a:lnSpc>
              <a:buFont typeface="Arial"/>
              <a:buChar char="•"/>
            </a:pPr>
            <a:r>
              <a:rPr lang="en-US" sz="1600" spc="83">
                <a:solidFill>
                  <a:srgbClr val="000000"/>
                </a:solidFill>
                <a:latin typeface="Barlow SemiCondensed"/>
              </a:rPr>
              <a:t>Analyseer uit de analyse welke professionaliseringsopgaven er noodzakelijk zijn om de LLO organisatie te realiseren.</a:t>
            </a:r>
          </a:p>
          <a:p>
            <a:pPr marL="345441" lvl="1" indent="-172721">
              <a:lnSpc>
                <a:spcPts val="2400"/>
              </a:lnSpc>
              <a:buFont typeface="Arial"/>
              <a:buChar char="•"/>
            </a:pPr>
            <a:r>
              <a:rPr lang="en-US" sz="1600" spc="83">
                <a:solidFill>
                  <a:srgbClr val="000000"/>
                </a:solidFill>
                <a:latin typeface="Barlow SemiCondensed"/>
              </a:rPr>
              <a:t>Maak een ordening van de professionaliseringsopgaven met een korte toelichting op de verwachte bijdrage van elke opgave.</a:t>
            </a:r>
          </a:p>
          <a:p>
            <a:pPr marL="345441" lvl="1" indent="-172721">
              <a:lnSpc>
                <a:spcPts val="2400"/>
              </a:lnSpc>
              <a:buFont typeface="Arial"/>
              <a:buChar char="•"/>
            </a:pPr>
            <a:r>
              <a:rPr lang="en-US" sz="1600" spc="83">
                <a:solidFill>
                  <a:srgbClr val="000000"/>
                </a:solidFill>
                <a:latin typeface="Barlow SemiCondensed"/>
              </a:rPr>
              <a:t>Bepaal de impact, en de bijdrage aan het bereik van de doelstellingen en ambities.</a:t>
            </a:r>
          </a:p>
        </p:txBody>
      </p:sp>
      <p:sp>
        <p:nvSpPr>
          <p:cNvPr id="52" name="TextBox 52"/>
          <p:cNvSpPr txBox="1"/>
          <p:nvPr/>
        </p:nvSpPr>
        <p:spPr>
          <a:xfrm>
            <a:off x="7035918" y="7741589"/>
            <a:ext cx="4572488" cy="2425065"/>
          </a:xfrm>
          <a:prstGeom prst="rect">
            <a:avLst/>
          </a:prstGeom>
        </p:spPr>
        <p:txBody>
          <a:bodyPr lIns="0" tIns="0" rIns="0" bIns="0" rtlCol="0" anchor="t">
            <a:spAutoFit/>
          </a:bodyPr>
          <a:lstStyle/>
          <a:p>
            <a:pPr marL="345441" lvl="1" indent="-172721">
              <a:lnSpc>
                <a:spcPts val="2400"/>
              </a:lnSpc>
              <a:buFont typeface="Arial"/>
              <a:buChar char="•"/>
            </a:pPr>
            <a:r>
              <a:rPr lang="en-US" sz="1600" spc="83">
                <a:solidFill>
                  <a:srgbClr val="000000"/>
                </a:solidFill>
                <a:latin typeface="Barlow SemiCondensed"/>
              </a:rPr>
              <a:t>Beschrijf de vormgeving en professionalisering van de beoogde LLO-organisatie.</a:t>
            </a:r>
          </a:p>
          <a:p>
            <a:pPr marL="345441" lvl="1" indent="-172721">
              <a:lnSpc>
                <a:spcPts val="2400"/>
              </a:lnSpc>
              <a:buFont typeface="Arial"/>
              <a:buChar char="•"/>
            </a:pPr>
            <a:r>
              <a:rPr lang="en-US" sz="1600" spc="83">
                <a:solidFill>
                  <a:srgbClr val="000000"/>
                </a:solidFill>
                <a:latin typeface="Barlow SemiCondensed"/>
              </a:rPr>
              <a:t>Beschrijf wat er nodig is en waarom deze beoogde LLO-organisatie een doorbraak op gaat leveren voor maatwerk, schaalbaar,betaalbaar en kwalitatief hoogwaardig is voor het bereik van de LLO-doelgroep.</a:t>
            </a:r>
          </a:p>
        </p:txBody>
      </p:sp>
      <p:sp>
        <p:nvSpPr>
          <p:cNvPr id="53" name="TextBox 53"/>
          <p:cNvSpPr txBox="1"/>
          <p:nvPr/>
        </p:nvSpPr>
        <p:spPr>
          <a:xfrm>
            <a:off x="12401062" y="7747635"/>
            <a:ext cx="5239123" cy="2425065"/>
          </a:xfrm>
          <a:prstGeom prst="rect">
            <a:avLst/>
          </a:prstGeom>
        </p:spPr>
        <p:txBody>
          <a:bodyPr lIns="0" tIns="0" rIns="0" bIns="0" rtlCol="0" anchor="t">
            <a:spAutoFit/>
          </a:bodyPr>
          <a:lstStyle/>
          <a:p>
            <a:pPr marL="345441" lvl="1" indent="-172721">
              <a:lnSpc>
                <a:spcPts val="2400"/>
              </a:lnSpc>
              <a:buFont typeface="Arial"/>
              <a:buChar char="•"/>
            </a:pPr>
            <a:r>
              <a:rPr lang="en-US" sz="1600" spc="83">
                <a:solidFill>
                  <a:srgbClr val="000000"/>
                </a:solidFill>
                <a:latin typeface="Barlow SemiCondensed"/>
              </a:rPr>
              <a:t>Beschrijf hoe het consortium eruit ziet, welke inhoudelijke, organisatorische en financiële bijdrage heeft iedere partner in dit LLO-project.</a:t>
            </a:r>
          </a:p>
          <a:p>
            <a:pPr marL="345441" lvl="1" indent="-172721">
              <a:lnSpc>
                <a:spcPts val="2400"/>
              </a:lnSpc>
              <a:buFont typeface="Arial"/>
              <a:buChar char="•"/>
            </a:pPr>
            <a:r>
              <a:rPr lang="en-US" sz="1600" spc="83">
                <a:solidFill>
                  <a:srgbClr val="000000"/>
                </a:solidFill>
                <a:latin typeface="Barlow SemiCondensed"/>
              </a:rPr>
              <a:t>Visualiseer het lerende LLO-ecosysteem van de regio met daarin de positionering van de partners.</a:t>
            </a:r>
          </a:p>
          <a:p>
            <a:pPr marL="345441" lvl="1" indent="-172721">
              <a:lnSpc>
                <a:spcPts val="2400"/>
              </a:lnSpc>
              <a:buFont typeface="Arial"/>
              <a:buChar char="•"/>
            </a:pPr>
            <a:r>
              <a:rPr lang="en-US" sz="1600" spc="83">
                <a:solidFill>
                  <a:srgbClr val="000000"/>
                </a:solidFill>
                <a:latin typeface="Barlow SemiCondensed"/>
              </a:rPr>
              <a:t>Beschrijf hoe jullie elkaar gaan monitoren, hoe versterken jullie elkaar over de regionale doorontwikkeling.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24630" y="4967299"/>
            <a:ext cx="2708073" cy="2142763"/>
          </a:xfrm>
          <a:custGeom>
            <a:avLst/>
            <a:gdLst/>
            <a:ahLst/>
            <a:cxnLst/>
            <a:rect l="l" t="t" r="r" b="b"/>
            <a:pathLst>
              <a:path w="2708073" h="2142763">
                <a:moveTo>
                  <a:pt x="0" y="0"/>
                </a:moveTo>
                <a:lnTo>
                  <a:pt x="2708073" y="0"/>
                </a:lnTo>
                <a:lnTo>
                  <a:pt x="2708073" y="2142763"/>
                </a:lnTo>
                <a:lnTo>
                  <a:pt x="0" y="2142763"/>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Freeform 3"/>
          <p:cNvSpPr/>
          <p:nvPr/>
        </p:nvSpPr>
        <p:spPr>
          <a:xfrm>
            <a:off x="4551531" y="4967299"/>
            <a:ext cx="2708073" cy="2142763"/>
          </a:xfrm>
          <a:custGeom>
            <a:avLst/>
            <a:gdLst/>
            <a:ahLst/>
            <a:cxnLst/>
            <a:rect l="l" t="t" r="r" b="b"/>
            <a:pathLst>
              <a:path w="2708073" h="2142763">
                <a:moveTo>
                  <a:pt x="0" y="0"/>
                </a:moveTo>
                <a:lnTo>
                  <a:pt x="2708073" y="0"/>
                </a:lnTo>
                <a:lnTo>
                  <a:pt x="2708073" y="2142763"/>
                </a:lnTo>
                <a:lnTo>
                  <a:pt x="0" y="2142763"/>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nl-NL"/>
          </a:p>
        </p:txBody>
      </p:sp>
      <p:sp>
        <p:nvSpPr>
          <p:cNvPr id="4" name="Freeform 4"/>
          <p:cNvSpPr/>
          <p:nvPr/>
        </p:nvSpPr>
        <p:spPr>
          <a:xfrm>
            <a:off x="7930732" y="4967299"/>
            <a:ext cx="2708073" cy="2142763"/>
          </a:xfrm>
          <a:custGeom>
            <a:avLst/>
            <a:gdLst/>
            <a:ahLst/>
            <a:cxnLst/>
            <a:rect l="l" t="t" r="r" b="b"/>
            <a:pathLst>
              <a:path w="2708073" h="2142763">
                <a:moveTo>
                  <a:pt x="0" y="0"/>
                </a:moveTo>
                <a:lnTo>
                  <a:pt x="2708073" y="0"/>
                </a:lnTo>
                <a:lnTo>
                  <a:pt x="2708073" y="2142763"/>
                </a:lnTo>
                <a:lnTo>
                  <a:pt x="0" y="2142763"/>
                </a:lnTo>
                <a:lnTo>
                  <a:pt x="0" y="0"/>
                </a:lnTo>
                <a:close/>
              </a:path>
            </a:pathLst>
          </a:custGeom>
          <a:blipFill>
            <a:blip r:embed="rId4">
              <a:alphaModFix amt="15000"/>
              <a:extLst>
                <a:ext uri="{96DAC541-7B7A-43D3-8B79-37D633B846F1}">
                  <asvg:svgBlip xmlns:asvg="http://schemas.microsoft.com/office/drawing/2016/SVG/main" r:embed="rId5"/>
                </a:ext>
              </a:extLst>
            </a:blip>
            <a:stretch>
              <a:fillRect/>
            </a:stretch>
          </a:blipFill>
        </p:spPr>
        <p:txBody>
          <a:bodyPr/>
          <a:lstStyle/>
          <a:p>
            <a:endParaRPr lang="nl-NL"/>
          </a:p>
        </p:txBody>
      </p:sp>
      <p:sp>
        <p:nvSpPr>
          <p:cNvPr id="5" name="Freeform 5"/>
          <p:cNvSpPr/>
          <p:nvPr/>
        </p:nvSpPr>
        <p:spPr>
          <a:xfrm>
            <a:off x="957633" y="4967299"/>
            <a:ext cx="2708073" cy="2142763"/>
          </a:xfrm>
          <a:custGeom>
            <a:avLst/>
            <a:gdLst/>
            <a:ahLst/>
            <a:cxnLst/>
            <a:rect l="l" t="t" r="r" b="b"/>
            <a:pathLst>
              <a:path w="2708073" h="2142763">
                <a:moveTo>
                  <a:pt x="0" y="0"/>
                </a:moveTo>
                <a:lnTo>
                  <a:pt x="2708073" y="0"/>
                </a:lnTo>
                <a:lnTo>
                  <a:pt x="2708073" y="2142763"/>
                </a:lnTo>
                <a:lnTo>
                  <a:pt x="0" y="2142763"/>
                </a:lnTo>
                <a:lnTo>
                  <a:pt x="0" y="0"/>
                </a:lnTo>
                <a:close/>
              </a:path>
            </a:pathLst>
          </a:custGeom>
          <a:blipFill>
            <a:blip r:embed="rId4">
              <a:alphaModFix amt="15000"/>
              <a:extLst>
                <a:ext uri="{96DAC541-7B7A-43D3-8B79-37D633B846F1}">
                  <asvg:svgBlip xmlns:asvg="http://schemas.microsoft.com/office/drawing/2016/SVG/main" r:embed="rId5"/>
                </a:ext>
              </a:extLst>
            </a:blip>
            <a:stretch>
              <a:fillRect/>
            </a:stretch>
          </a:blipFill>
        </p:spPr>
        <p:txBody>
          <a:bodyPr/>
          <a:lstStyle/>
          <a:p>
            <a:endParaRPr lang="nl-NL"/>
          </a:p>
        </p:txBody>
      </p:sp>
      <p:sp>
        <p:nvSpPr>
          <p:cNvPr id="6" name="Freeform 6"/>
          <p:cNvSpPr/>
          <p:nvPr/>
        </p:nvSpPr>
        <p:spPr>
          <a:xfrm>
            <a:off x="14899453" y="4967299"/>
            <a:ext cx="2708073" cy="2142763"/>
          </a:xfrm>
          <a:custGeom>
            <a:avLst/>
            <a:gdLst/>
            <a:ahLst/>
            <a:cxnLst/>
            <a:rect l="l" t="t" r="r" b="b"/>
            <a:pathLst>
              <a:path w="2708073" h="2142763">
                <a:moveTo>
                  <a:pt x="0" y="0"/>
                </a:moveTo>
                <a:lnTo>
                  <a:pt x="2708073" y="0"/>
                </a:lnTo>
                <a:lnTo>
                  <a:pt x="2708073" y="2142763"/>
                </a:lnTo>
                <a:lnTo>
                  <a:pt x="0" y="2142763"/>
                </a:lnTo>
                <a:lnTo>
                  <a:pt x="0" y="0"/>
                </a:lnTo>
                <a:close/>
              </a:path>
            </a:pathLst>
          </a:custGeom>
          <a:blipFill>
            <a:blip r:embed="rId4">
              <a:alphaModFix amt="15000"/>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AutoShape 7"/>
          <p:cNvSpPr/>
          <p:nvPr/>
        </p:nvSpPr>
        <p:spPr>
          <a:xfrm>
            <a:off x="2098328" y="5933851"/>
            <a:ext cx="13021705" cy="28575"/>
          </a:xfrm>
          <a:prstGeom prst="line">
            <a:avLst/>
          </a:prstGeom>
          <a:ln w="28575" cap="flat">
            <a:solidFill>
              <a:srgbClr val="3C5679"/>
            </a:solidFill>
            <a:prstDash val="sysDash"/>
            <a:headEnd type="none" w="sm" len="sm"/>
            <a:tailEnd type="none" w="sm" len="sm"/>
          </a:ln>
        </p:spPr>
        <p:txBody>
          <a:bodyPr/>
          <a:lstStyle/>
          <a:p>
            <a:endParaRPr lang="nl-NL"/>
          </a:p>
        </p:txBody>
      </p:sp>
      <p:grpSp>
        <p:nvGrpSpPr>
          <p:cNvPr id="8" name="Group 8"/>
          <p:cNvGrpSpPr/>
          <p:nvPr/>
        </p:nvGrpSpPr>
        <p:grpSpPr>
          <a:xfrm>
            <a:off x="1028700" y="5400996"/>
            <a:ext cx="2139276" cy="1068666"/>
            <a:chOff x="0" y="0"/>
            <a:chExt cx="5740400" cy="2867593"/>
          </a:xfrm>
        </p:grpSpPr>
        <p:sp>
          <p:nvSpPr>
            <p:cNvPr id="9" name="Freeform 9"/>
            <p:cNvSpPr/>
            <p:nvPr/>
          </p:nvSpPr>
          <p:spPr>
            <a:xfrm>
              <a:off x="0" y="0"/>
              <a:ext cx="5740400" cy="2867593"/>
            </a:xfrm>
            <a:custGeom>
              <a:avLst/>
              <a:gdLst/>
              <a:ahLst/>
              <a:cxnLst/>
              <a:rect l="l" t="t" r="r" b="b"/>
              <a:pathLst>
                <a:path w="5740400" h="2867593">
                  <a:moveTo>
                    <a:pt x="5435600" y="0"/>
                  </a:moveTo>
                  <a:lnTo>
                    <a:pt x="304800" y="0"/>
                  </a:lnTo>
                  <a:cubicBezTo>
                    <a:pt x="135890" y="0"/>
                    <a:pt x="0" y="135890"/>
                    <a:pt x="0" y="304800"/>
                  </a:cubicBezTo>
                  <a:lnTo>
                    <a:pt x="0" y="2562793"/>
                  </a:lnTo>
                  <a:cubicBezTo>
                    <a:pt x="0" y="2731703"/>
                    <a:pt x="135890" y="2867593"/>
                    <a:pt x="304800" y="2867593"/>
                  </a:cubicBezTo>
                  <a:lnTo>
                    <a:pt x="5435600" y="2867593"/>
                  </a:lnTo>
                  <a:cubicBezTo>
                    <a:pt x="5604510" y="2867593"/>
                    <a:pt x="5740400" y="2731703"/>
                    <a:pt x="5740400" y="2562793"/>
                  </a:cubicBezTo>
                  <a:lnTo>
                    <a:pt x="5740400" y="304800"/>
                  </a:lnTo>
                  <a:cubicBezTo>
                    <a:pt x="5740400" y="135890"/>
                    <a:pt x="5604510" y="0"/>
                    <a:pt x="5435600" y="0"/>
                  </a:cubicBezTo>
                  <a:close/>
                </a:path>
              </a:pathLst>
            </a:custGeom>
            <a:solidFill>
              <a:srgbClr val="562F78"/>
            </a:solidFill>
          </p:spPr>
          <p:txBody>
            <a:bodyPr/>
            <a:lstStyle/>
            <a:p>
              <a:endParaRPr lang="nl-NL"/>
            </a:p>
          </p:txBody>
        </p:sp>
      </p:grpSp>
      <p:grpSp>
        <p:nvGrpSpPr>
          <p:cNvPr id="10" name="Group 10"/>
          <p:cNvGrpSpPr/>
          <p:nvPr/>
        </p:nvGrpSpPr>
        <p:grpSpPr>
          <a:xfrm>
            <a:off x="4551531" y="5400996"/>
            <a:ext cx="2139276" cy="1068666"/>
            <a:chOff x="0" y="0"/>
            <a:chExt cx="5740400" cy="2867593"/>
          </a:xfrm>
        </p:grpSpPr>
        <p:sp>
          <p:nvSpPr>
            <p:cNvPr id="11" name="Freeform 11"/>
            <p:cNvSpPr/>
            <p:nvPr/>
          </p:nvSpPr>
          <p:spPr>
            <a:xfrm>
              <a:off x="0" y="0"/>
              <a:ext cx="5740400" cy="2867593"/>
            </a:xfrm>
            <a:custGeom>
              <a:avLst/>
              <a:gdLst/>
              <a:ahLst/>
              <a:cxnLst/>
              <a:rect l="l" t="t" r="r" b="b"/>
              <a:pathLst>
                <a:path w="5740400" h="2867593">
                  <a:moveTo>
                    <a:pt x="5435600" y="0"/>
                  </a:moveTo>
                  <a:lnTo>
                    <a:pt x="304800" y="0"/>
                  </a:lnTo>
                  <a:cubicBezTo>
                    <a:pt x="135890" y="0"/>
                    <a:pt x="0" y="135890"/>
                    <a:pt x="0" y="304800"/>
                  </a:cubicBezTo>
                  <a:lnTo>
                    <a:pt x="0" y="2562793"/>
                  </a:lnTo>
                  <a:cubicBezTo>
                    <a:pt x="0" y="2731703"/>
                    <a:pt x="135890" y="2867593"/>
                    <a:pt x="304800" y="2867593"/>
                  </a:cubicBezTo>
                  <a:lnTo>
                    <a:pt x="5435600" y="2867593"/>
                  </a:lnTo>
                  <a:cubicBezTo>
                    <a:pt x="5604510" y="2867593"/>
                    <a:pt x="5740400" y="2731703"/>
                    <a:pt x="5740400" y="2562793"/>
                  </a:cubicBezTo>
                  <a:lnTo>
                    <a:pt x="5740400" y="304800"/>
                  </a:lnTo>
                  <a:cubicBezTo>
                    <a:pt x="5740400" y="135890"/>
                    <a:pt x="5604510" y="0"/>
                    <a:pt x="5435600" y="0"/>
                  </a:cubicBezTo>
                  <a:close/>
                </a:path>
              </a:pathLst>
            </a:custGeom>
            <a:solidFill>
              <a:srgbClr val="34B5B3"/>
            </a:solidFill>
          </p:spPr>
          <p:txBody>
            <a:bodyPr/>
            <a:lstStyle/>
            <a:p>
              <a:endParaRPr lang="nl-NL"/>
            </a:p>
          </p:txBody>
        </p:sp>
      </p:grpSp>
      <p:grpSp>
        <p:nvGrpSpPr>
          <p:cNvPr id="12" name="Group 12"/>
          <p:cNvGrpSpPr/>
          <p:nvPr/>
        </p:nvGrpSpPr>
        <p:grpSpPr>
          <a:xfrm>
            <a:off x="8074362" y="5400996"/>
            <a:ext cx="2139276" cy="1068666"/>
            <a:chOff x="0" y="0"/>
            <a:chExt cx="5740400" cy="2867593"/>
          </a:xfrm>
        </p:grpSpPr>
        <p:sp>
          <p:nvSpPr>
            <p:cNvPr id="13" name="Freeform 13"/>
            <p:cNvSpPr/>
            <p:nvPr/>
          </p:nvSpPr>
          <p:spPr>
            <a:xfrm>
              <a:off x="0" y="0"/>
              <a:ext cx="5740400" cy="2867593"/>
            </a:xfrm>
            <a:custGeom>
              <a:avLst/>
              <a:gdLst/>
              <a:ahLst/>
              <a:cxnLst/>
              <a:rect l="l" t="t" r="r" b="b"/>
              <a:pathLst>
                <a:path w="5740400" h="2867593">
                  <a:moveTo>
                    <a:pt x="5435600" y="0"/>
                  </a:moveTo>
                  <a:lnTo>
                    <a:pt x="304800" y="0"/>
                  </a:lnTo>
                  <a:cubicBezTo>
                    <a:pt x="135890" y="0"/>
                    <a:pt x="0" y="135890"/>
                    <a:pt x="0" y="304800"/>
                  </a:cubicBezTo>
                  <a:lnTo>
                    <a:pt x="0" y="2562793"/>
                  </a:lnTo>
                  <a:cubicBezTo>
                    <a:pt x="0" y="2731703"/>
                    <a:pt x="135890" y="2867593"/>
                    <a:pt x="304800" y="2867593"/>
                  </a:cubicBezTo>
                  <a:lnTo>
                    <a:pt x="5435600" y="2867593"/>
                  </a:lnTo>
                  <a:cubicBezTo>
                    <a:pt x="5604510" y="2867593"/>
                    <a:pt x="5740400" y="2731703"/>
                    <a:pt x="5740400" y="2562793"/>
                  </a:cubicBezTo>
                  <a:lnTo>
                    <a:pt x="5740400" y="304800"/>
                  </a:lnTo>
                  <a:cubicBezTo>
                    <a:pt x="5740400" y="135890"/>
                    <a:pt x="5604510" y="0"/>
                    <a:pt x="5435600" y="0"/>
                  </a:cubicBezTo>
                  <a:close/>
                </a:path>
              </a:pathLst>
            </a:custGeom>
            <a:solidFill>
              <a:srgbClr val="562F78"/>
            </a:solidFill>
          </p:spPr>
          <p:txBody>
            <a:bodyPr/>
            <a:lstStyle/>
            <a:p>
              <a:endParaRPr lang="nl-NL"/>
            </a:p>
          </p:txBody>
        </p:sp>
      </p:grpSp>
      <p:grpSp>
        <p:nvGrpSpPr>
          <p:cNvPr id="14" name="Group 14"/>
          <p:cNvGrpSpPr/>
          <p:nvPr/>
        </p:nvGrpSpPr>
        <p:grpSpPr>
          <a:xfrm>
            <a:off x="11597193" y="5400996"/>
            <a:ext cx="2139276" cy="1068666"/>
            <a:chOff x="0" y="0"/>
            <a:chExt cx="5740400" cy="2867593"/>
          </a:xfrm>
        </p:grpSpPr>
        <p:sp>
          <p:nvSpPr>
            <p:cNvPr id="15" name="Freeform 15"/>
            <p:cNvSpPr/>
            <p:nvPr/>
          </p:nvSpPr>
          <p:spPr>
            <a:xfrm>
              <a:off x="0" y="0"/>
              <a:ext cx="5740400" cy="2867593"/>
            </a:xfrm>
            <a:custGeom>
              <a:avLst/>
              <a:gdLst/>
              <a:ahLst/>
              <a:cxnLst/>
              <a:rect l="l" t="t" r="r" b="b"/>
              <a:pathLst>
                <a:path w="5740400" h="2867593">
                  <a:moveTo>
                    <a:pt x="5435600" y="0"/>
                  </a:moveTo>
                  <a:lnTo>
                    <a:pt x="304800" y="0"/>
                  </a:lnTo>
                  <a:cubicBezTo>
                    <a:pt x="135890" y="0"/>
                    <a:pt x="0" y="135890"/>
                    <a:pt x="0" y="304800"/>
                  </a:cubicBezTo>
                  <a:lnTo>
                    <a:pt x="0" y="2562793"/>
                  </a:lnTo>
                  <a:cubicBezTo>
                    <a:pt x="0" y="2731703"/>
                    <a:pt x="135890" y="2867593"/>
                    <a:pt x="304800" y="2867593"/>
                  </a:cubicBezTo>
                  <a:lnTo>
                    <a:pt x="5435600" y="2867593"/>
                  </a:lnTo>
                  <a:cubicBezTo>
                    <a:pt x="5604510" y="2867593"/>
                    <a:pt x="5740400" y="2731703"/>
                    <a:pt x="5740400" y="2562793"/>
                  </a:cubicBezTo>
                  <a:lnTo>
                    <a:pt x="5740400" y="304800"/>
                  </a:lnTo>
                  <a:cubicBezTo>
                    <a:pt x="5740400" y="135890"/>
                    <a:pt x="5604510" y="0"/>
                    <a:pt x="5435600" y="0"/>
                  </a:cubicBezTo>
                  <a:close/>
                </a:path>
              </a:pathLst>
            </a:custGeom>
            <a:solidFill>
              <a:srgbClr val="34B5B3"/>
            </a:solidFill>
          </p:spPr>
          <p:txBody>
            <a:bodyPr/>
            <a:lstStyle/>
            <a:p>
              <a:endParaRPr lang="nl-NL"/>
            </a:p>
          </p:txBody>
        </p:sp>
      </p:grpSp>
      <p:grpSp>
        <p:nvGrpSpPr>
          <p:cNvPr id="16" name="Group 16"/>
          <p:cNvGrpSpPr/>
          <p:nvPr/>
        </p:nvGrpSpPr>
        <p:grpSpPr>
          <a:xfrm>
            <a:off x="15120024" y="5400996"/>
            <a:ext cx="2139276" cy="1068666"/>
            <a:chOff x="0" y="0"/>
            <a:chExt cx="5740400" cy="2867593"/>
          </a:xfrm>
        </p:grpSpPr>
        <p:sp>
          <p:nvSpPr>
            <p:cNvPr id="17" name="Freeform 17"/>
            <p:cNvSpPr/>
            <p:nvPr/>
          </p:nvSpPr>
          <p:spPr>
            <a:xfrm>
              <a:off x="0" y="0"/>
              <a:ext cx="5740400" cy="2867593"/>
            </a:xfrm>
            <a:custGeom>
              <a:avLst/>
              <a:gdLst/>
              <a:ahLst/>
              <a:cxnLst/>
              <a:rect l="l" t="t" r="r" b="b"/>
              <a:pathLst>
                <a:path w="5740400" h="2867593">
                  <a:moveTo>
                    <a:pt x="5435600" y="0"/>
                  </a:moveTo>
                  <a:lnTo>
                    <a:pt x="304800" y="0"/>
                  </a:lnTo>
                  <a:cubicBezTo>
                    <a:pt x="135890" y="0"/>
                    <a:pt x="0" y="135890"/>
                    <a:pt x="0" y="304800"/>
                  </a:cubicBezTo>
                  <a:lnTo>
                    <a:pt x="0" y="2562793"/>
                  </a:lnTo>
                  <a:cubicBezTo>
                    <a:pt x="0" y="2731703"/>
                    <a:pt x="135890" y="2867593"/>
                    <a:pt x="304800" y="2867593"/>
                  </a:cubicBezTo>
                  <a:lnTo>
                    <a:pt x="5435600" y="2867593"/>
                  </a:lnTo>
                  <a:cubicBezTo>
                    <a:pt x="5604510" y="2867593"/>
                    <a:pt x="5740400" y="2731703"/>
                    <a:pt x="5740400" y="2562793"/>
                  </a:cubicBezTo>
                  <a:lnTo>
                    <a:pt x="5740400" y="304800"/>
                  </a:lnTo>
                  <a:cubicBezTo>
                    <a:pt x="5740400" y="135890"/>
                    <a:pt x="5604510" y="0"/>
                    <a:pt x="5435600" y="0"/>
                  </a:cubicBezTo>
                  <a:close/>
                </a:path>
              </a:pathLst>
            </a:custGeom>
            <a:solidFill>
              <a:srgbClr val="562F78"/>
            </a:solidFill>
          </p:spPr>
          <p:txBody>
            <a:bodyPr/>
            <a:lstStyle/>
            <a:p>
              <a:endParaRPr lang="nl-NL"/>
            </a:p>
          </p:txBody>
        </p:sp>
      </p:grpSp>
      <p:sp>
        <p:nvSpPr>
          <p:cNvPr id="18" name="Freeform 18"/>
          <p:cNvSpPr/>
          <p:nvPr/>
        </p:nvSpPr>
        <p:spPr>
          <a:xfrm>
            <a:off x="1715852" y="5552843"/>
            <a:ext cx="764971" cy="764971"/>
          </a:xfrm>
          <a:custGeom>
            <a:avLst/>
            <a:gdLst/>
            <a:ahLst/>
            <a:cxnLst/>
            <a:rect l="l" t="t" r="r" b="b"/>
            <a:pathLst>
              <a:path w="764971" h="764971">
                <a:moveTo>
                  <a:pt x="0" y="0"/>
                </a:moveTo>
                <a:lnTo>
                  <a:pt x="764971" y="0"/>
                </a:lnTo>
                <a:lnTo>
                  <a:pt x="764971" y="764971"/>
                </a:lnTo>
                <a:lnTo>
                  <a:pt x="0" y="764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19" name="Freeform 19"/>
          <p:cNvSpPr/>
          <p:nvPr/>
        </p:nvSpPr>
        <p:spPr>
          <a:xfrm>
            <a:off x="5238264" y="5552424"/>
            <a:ext cx="765809" cy="765809"/>
          </a:xfrm>
          <a:custGeom>
            <a:avLst/>
            <a:gdLst/>
            <a:ahLst/>
            <a:cxnLst/>
            <a:rect l="l" t="t" r="r" b="b"/>
            <a:pathLst>
              <a:path w="765809" h="765809">
                <a:moveTo>
                  <a:pt x="0" y="0"/>
                </a:moveTo>
                <a:lnTo>
                  <a:pt x="765810" y="0"/>
                </a:lnTo>
                <a:lnTo>
                  <a:pt x="765810" y="765809"/>
                </a:lnTo>
                <a:lnTo>
                  <a:pt x="0" y="765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20" name="Freeform 20"/>
          <p:cNvSpPr/>
          <p:nvPr/>
        </p:nvSpPr>
        <p:spPr>
          <a:xfrm>
            <a:off x="8774324" y="5565653"/>
            <a:ext cx="739351" cy="739351"/>
          </a:xfrm>
          <a:custGeom>
            <a:avLst/>
            <a:gdLst/>
            <a:ahLst/>
            <a:cxnLst/>
            <a:rect l="l" t="t" r="r" b="b"/>
            <a:pathLst>
              <a:path w="739351" h="739351">
                <a:moveTo>
                  <a:pt x="0" y="0"/>
                </a:moveTo>
                <a:lnTo>
                  <a:pt x="739352" y="0"/>
                </a:lnTo>
                <a:lnTo>
                  <a:pt x="739352" y="739351"/>
                </a:lnTo>
                <a:lnTo>
                  <a:pt x="0" y="7393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21" name="Freeform 21"/>
          <p:cNvSpPr/>
          <p:nvPr/>
        </p:nvSpPr>
        <p:spPr>
          <a:xfrm>
            <a:off x="12274756" y="5513176"/>
            <a:ext cx="784149" cy="844306"/>
          </a:xfrm>
          <a:custGeom>
            <a:avLst/>
            <a:gdLst/>
            <a:ahLst/>
            <a:cxnLst/>
            <a:rect l="l" t="t" r="r" b="b"/>
            <a:pathLst>
              <a:path w="784149" h="844306">
                <a:moveTo>
                  <a:pt x="0" y="0"/>
                </a:moveTo>
                <a:lnTo>
                  <a:pt x="784150" y="0"/>
                </a:lnTo>
                <a:lnTo>
                  <a:pt x="784150" y="844306"/>
                </a:lnTo>
                <a:lnTo>
                  <a:pt x="0" y="8443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nl-NL"/>
          </a:p>
        </p:txBody>
      </p:sp>
      <p:sp>
        <p:nvSpPr>
          <p:cNvPr id="22" name="Freeform 22"/>
          <p:cNvSpPr/>
          <p:nvPr/>
        </p:nvSpPr>
        <p:spPr>
          <a:xfrm>
            <a:off x="15806679" y="5552345"/>
            <a:ext cx="765967" cy="765967"/>
          </a:xfrm>
          <a:custGeom>
            <a:avLst/>
            <a:gdLst/>
            <a:ahLst/>
            <a:cxnLst/>
            <a:rect l="l" t="t" r="r" b="b"/>
            <a:pathLst>
              <a:path w="765967" h="765967">
                <a:moveTo>
                  <a:pt x="0" y="0"/>
                </a:moveTo>
                <a:lnTo>
                  <a:pt x="765967" y="0"/>
                </a:lnTo>
                <a:lnTo>
                  <a:pt x="765967" y="765967"/>
                </a:lnTo>
                <a:lnTo>
                  <a:pt x="0" y="76596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nl-NL"/>
          </a:p>
        </p:txBody>
      </p:sp>
      <p:sp>
        <p:nvSpPr>
          <p:cNvPr id="23" name="Freeform 23"/>
          <p:cNvSpPr/>
          <p:nvPr/>
        </p:nvSpPr>
        <p:spPr>
          <a:xfrm>
            <a:off x="15608462" y="357368"/>
            <a:ext cx="2058123" cy="823248"/>
          </a:xfrm>
          <a:custGeom>
            <a:avLst/>
            <a:gdLst/>
            <a:ahLst/>
            <a:cxnLst/>
            <a:rect l="l" t="t" r="r" b="b"/>
            <a:pathLst>
              <a:path w="2058123" h="823248">
                <a:moveTo>
                  <a:pt x="0" y="0"/>
                </a:moveTo>
                <a:lnTo>
                  <a:pt x="2058122" y="0"/>
                </a:lnTo>
                <a:lnTo>
                  <a:pt x="2058122" y="823248"/>
                </a:lnTo>
                <a:lnTo>
                  <a:pt x="0" y="823248"/>
                </a:lnTo>
                <a:lnTo>
                  <a:pt x="0" y="0"/>
                </a:lnTo>
                <a:close/>
              </a:path>
            </a:pathLst>
          </a:custGeom>
          <a:blipFill>
            <a:blip r:embed="rId16"/>
            <a:stretch>
              <a:fillRect/>
            </a:stretch>
          </a:blipFill>
        </p:spPr>
        <p:txBody>
          <a:bodyPr/>
          <a:lstStyle/>
          <a:p>
            <a:endParaRPr lang="nl-NL"/>
          </a:p>
        </p:txBody>
      </p:sp>
      <p:sp>
        <p:nvSpPr>
          <p:cNvPr id="24" name="TextBox 24"/>
          <p:cNvSpPr txBox="1"/>
          <p:nvPr/>
        </p:nvSpPr>
        <p:spPr>
          <a:xfrm>
            <a:off x="1028700" y="991887"/>
            <a:ext cx="15590520" cy="926592"/>
          </a:xfrm>
          <a:prstGeom prst="rect">
            <a:avLst/>
          </a:prstGeom>
        </p:spPr>
        <p:txBody>
          <a:bodyPr lIns="0" tIns="0" rIns="0" bIns="0" rtlCol="0" anchor="t">
            <a:spAutoFit/>
          </a:bodyPr>
          <a:lstStyle/>
          <a:p>
            <a:pPr>
              <a:lnSpc>
                <a:spcPts val="3996"/>
              </a:lnSpc>
            </a:pPr>
            <a:r>
              <a:rPr lang="en-US" sz="3700">
                <a:solidFill>
                  <a:srgbClr val="34B5B3"/>
                </a:solidFill>
                <a:latin typeface="Arimo Bold"/>
              </a:rPr>
              <a:t>Maak kwaliteit activiteitenplan  </a:t>
            </a:r>
          </a:p>
          <a:p>
            <a:pPr algn="l">
              <a:lnSpc>
                <a:spcPts val="3132"/>
              </a:lnSpc>
            </a:pPr>
            <a:r>
              <a:rPr lang="en-US" sz="2900">
                <a:solidFill>
                  <a:srgbClr val="34B5B3"/>
                </a:solidFill>
                <a:latin typeface="Arimo Bold"/>
              </a:rPr>
              <a:t>LLO-professionalisering | </a:t>
            </a:r>
          </a:p>
        </p:txBody>
      </p:sp>
      <p:sp>
        <p:nvSpPr>
          <p:cNvPr id="25" name="Freeform 25"/>
          <p:cNvSpPr/>
          <p:nvPr/>
        </p:nvSpPr>
        <p:spPr>
          <a:xfrm>
            <a:off x="5497301" y="1510213"/>
            <a:ext cx="408267" cy="408267"/>
          </a:xfrm>
          <a:custGeom>
            <a:avLst/>
            <a:gdLst/>
            <a:ahLst/>
            <a:cxnLst/>
            <a:rect l="l" t="t" r="r" b="b"/>
            <a:pathLst>
              <a:path w="408267" h="408267">
                <a:moveTo>
                  <a:pt x="0" y="0"/>
                </a:moveTo>
                <a:lnTo>
                  <a:pt x="408267" y="0"/>
                </a:lnTo>
                <a:lnTo>
                  <a:pt x="408267" y="408267"/>
                </a:lnTo>
                <a:lnTo>
                  <a:pt x="0" y="40826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nl-NL"/>
          </a:p>
        </p:txBody>
      </p:sp>
      <p:sp>
        <p:nvSpPr>
          <p:cNvPr id="26" name="Freeform 26"/>
          <p:cNvSpPr/>
          <p:nvPr/>
        </p:nvSpPr>
        <p:spPr>
          <a:xfrm>
            <a:off x="876766" y="9060422"/>
            <a:ext cx="545225" cy="611754"/>
          </a:xfrm>
          <a:custGeom>
            <a:avLst/>
            <a:gdLst/>
            <a:ahLst/>
            <a:cxnLst/>
            <a:rect l="l" t="t" r="r" b="b"/>
            <a:pathLst>
              <a:path w="545225" h="611754">
                <a:moveTo>
                  <a:pt x="0" y="0"/>
                </a:moveTo>
                <a:lnTo>
                  <a:pt x="545226" y="0"/>
                </a:lnTo>
                <a:lnTo>
                  <a:pt x="545226" y="611754"/>
                </a:lnTo>
                <a:lnTo>
                  <a:pt x="0" y="61175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nl-NL"/>
          </a:p>
        </p:txBody>
      </p:sp>
      <p:sp>
        <p:nvSpPr>
          <p:cNvPr id="27" name="TextBox 27"/>
          <p:cNvSpPr txBox="1"/>
          <p:nvPr/>
        </p:nvSpPr>
        <p:spPr>
          <a:xfrm>
            <a:off x="1028700" y="2564733"/>
            <a:ext cx="4636982" cy="772795"/>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Semi-Bold"/>
              </a:rPr>
              <a:t>1. Onderbouw de gekozen LLO-professionaliseringsopgave</a:t>
            </a:r>
          </a:p>
        </p:txBody>
      </p:sp>
      <p:sp>
        <p:nvSpPr>
          <p:cNvPr id="28" name="TextBox 28"/>
          <p:cNvSpPr txBox="1"/>
          <p:nvPr/>
        </p:nvSpPr>
        <p:spPr>
          <a:xfrm>
            <a:off x="1028700" y="3445193"/>
            <a:ext cx="5058848" cy="1758315"/>
          </a:xfrm>
          <a:prstGeom prst="rect">
            <a:avLst/>
          </a:prstGeom>
        </p:spPr>
        <p:txBody>
          <a:bodyPr lIns="0" tIns="0" rIns="0" bIns="0" rtlCol="0" anchor="t">
            <a:spAutoFit/>
          </a:bodyPr>
          <a:lstStyle/>
          <a:p>
            <a:pPr marL="0" lvl="0" indent="0">
              <a:lnSpc>
                <a:spcPts val="2399"/>
              </a:lnSpc>
              <a:spcBef>
                <a:spcPct val="0"/>
              </a:spcBef>
            </a:pPr>
            <a:r>
              <a:rPr lang="en-US" sz="1599" spc="83">
                <a:solidFill>
                  <a:srgbClr val="000000"/>
                </a:solidFill>
                <a:latin typeface="Barlow SemiCondensed"/>
              </a:rPr>
              <a:t>Beschrijf de gekozen professionaliseringsopgave. Beschrijf afhankelijk van de professionaliseringopgave wat er nodig is om tot een gekozen LLO organisatie (kleine aanvraag) te komen of beschrijf het LLO-organisatie model (grote aanvraag). Formuleer de eisen voor een LLO-organistie.</a:t>
            </a:r>
          </a:p>
        </p:txBody>
      </p:sp>
      <p:sp>
        <p:nvSpPr>
          <p:cNvPr id="29" name="TextBox 29"/>
          <p:cNvSpPr txBox="1"/>
          <p:nvPr/>
        </p:nvSpPr>
        <p:spPr>
          <a:xfrm>
            <a:off x="6487598" y="2564733"/>
            <a:ext cx="5037032" cy="772795"/>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Semi-Bold"/>
              </a:rPr>
              <a:t>2. Investeer in regionale samenwerking met interne en externe stakeholders</a:t>
            </a:r>
          </a:p>
        </p:txBody>
      </p:sp>
      <p:sp>
        <p:nvSpPr>
          <p:cNvPr id="30" name="TextBox 30"/>
          <p:cNvSpPr txBox="1"/>
          <p:nvPr/>
        </p:nvSpPr>
        <p:spPr>
          <a:xfrm>
            <a:off x="6505469" y="3466292"/>
            <a:ext cx="4636982" cy="1758315"/>
          </a:xfrm>
          <a:prstGeom prst="rect">
            <a:avLst/>
          </a:prstGeom>
        </p:spPr>
        <p:txBody>
          <a:bodyPr lIns="0" tIns="0" rIns="0" bIns="0" rtlCol="0" anchor="t">
            <a:spAutoFit/>
          </a:bodyPr>
          <a:lstStyle/>
          <a:p>
            <a:pPr marL="0" lvl="0" indent="0" algn="just">
              <a:lnSpc>
                <a:spcPts val="2399"/>
              </a:lnSpc>
              <a:spcBef>
                <a:spcPct val="0"/>
              </a:spcBef>
            </a:pPr>
            <a:r>
              <a:rPr lang="en-US" sz="1599" spc="83">
                <a:solidFill>
                  <a:srgbClr val="000000"/>
                </a:solidFill>
                <a:latin typeface="Barlow SemiCondensed"/>
              </a:rPr>
              <a:t>Beschrijf welke interne en externe stakeholders in de regio actief zijn. Beschrijf helder als er sprake is van een samenwerkingsverband wie de betrokken partijen zijn. Beschrijf de gemaakte afspraken. Beschrijf wat de inhoudelijke, organisatorische en financiële bijdrage is.</a:t>
            </a:r>
          </a:p>
        </p:txBody>
      </p:sp>
      <p:sp>
        <p:nvSpPr>
          <p:cNvPr id="31" name="TextBox 31"/>
          <p:cNvSpPr txBox="1"/>
          <p:nvPr/>
        </p:nvSpPr>
        <p:spPr>
          <a:xfrm>
            <a:off x="11946497" y="2564733"/>
            <a:ext cx="4636982" cy="772795"/>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Semi-Bold"/>
              </a:rPr>
              <a:t>3. Creëer bestuurlijk draagvlak over de verduurzaming</a:t>
            </a:r>
          </a:p>
        </p:txBody>
      </p:sp>
      <p:sp>
        <p:nvSpPr>
          <p:cNvPr id="32" name="TextBox 32"/>
          <p:cNvSpPr txBox="1"/>
          <p:nvPr/>
        </p:nvSpPr>
        <p:spPr>
          <a:xfrm>
            <a:off x="11946497" y="3466292"/>
            <a:ext cx="4636982" cy="1758315"/>
          </a:xfrm>
          <a:prstGeom prst="rect">
            <a:avLst/>
          </a:prstGeom>
        </p:spPr>
        <p:txBody>
          <a:bodyPr lIns="0" tIns="0" rIns="0" bIns="0" rtlCol="0" anchor="t">
            <a:spAutoFit/>
          </a:bodyPr>
          <a:lstStyle/>
          <a:p>
            <a:pPr marL="0" lvl="0" indent="0">
              <a:lnSpc>
                <a:spcPts val="2399"/>
              </a:lnSpc>
              <a:spcBef>
                <a:spcPct val="0"/>
              </a:spcBef>
            </a:pPr>
            <a:r>
              <a:rPr lang="en-US" sz="1599" spc="83">
                <a:solidFill>
                  <a:srgbClr val="000000"/>
                </a:solidFill>
                <a:latin typeface="Barlow SemiCondensed"/>
              </a:rPr>
              <a:t>Beschrijf de afspraken die er bestuurlijk, inhoudelijk en financieel gemaakt zijn in het project. Beschrijf concreet hoe de verduurzaming van de activiteiten in de regio met de doelgroep, overige stakeholders en partners gerealiseerd gaan worden.</a:t>
            </a:r>
          </a:p>
        </p:txBody>
      </p:sp>
      <p:sp>
        <p:nvSpPr>
          <p:cNvPr id="33" name="TextBox 33"/>
          <p:cNvSpPr txBox="1"/>
          <p:nvPr/>
        </p:nvSpPr>
        <p:spPr>
          <a:xfrm>
            <a:off x="1028700" y="7062437"/>
            <a:ext cx="4636982" cy="382270"/>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Semi-Bold"/>
              </a:rPr>
              <a:t>4. Ontwerp een activiteitenplan</a:t>
            </a:r>
          </a:p>
        </p:txBody>
      </p:sp>
      <p:sp>
        <p:nvSpPr>
          <p:cNvPr id="34" name="TextBox 34"/>
          <p:cNvSpPr txBox="1"/>
          <p:nvPr/>
        </p:nvSpPr>
        <p:spPr>
          <a:xfrm>
            <a:off x="984187" y="7549482"/>
            <a:ext cx="4636982" cy="1167765"/>
          </a:xfrm>
          <a:prstGeom prst="rect">
            <a:avLst/>
          </a:prstGeom>
        </p:spPr>
        <p:txBody>
          <a:bodyPr lIns="0" tIns="0" rIns="0" bIns="0" rtlCol="0" anchor="t">
            <a:spAutoFit/>
          </a:bodyPr>
          <a:lstStyle/>
          <a:p>
            <a:pPr marL="345439" lvl="1" indent="-172720" algn="just">
              <a:lnSpc>
                <a:spcPts val="2399"/>
              </a:lnSpc>
              <a:buFont typeface="Arial"/>
              <a:buChar char="•"/>
            </a:pPr>
            <a:r>
              <a:rPr lang="en-US" sz="1599" spc="83">
                <a:solidFill>
                  <a:srgbClr val="000000"/>
                </a:solidFill>
                <a:latin typeface="Barlow SemiCondensed"/>
              </a:rPr>
              <a:t>Beschrijf de inhoud van het project.</a:t>
            </a:r>
          </a:p>
          <a:p>
            <a:pPr marL="345439" lvl="1" indent="-172720" algn="just">
              <a:lnSpc>
                <a:spcPts val="2399"/>
              </a:lnSpc>
              <a:buFont typeface="Arial"/>
              <a:buChar char="•"/>
            </a:pPr>
            <a:r>
              <a:rPr lang="en-US" sz="1599" spc="83">
                <a:solidFill>
                  <a:srgbClr val="000000"/>
                </a:solidFill>
                <a:latin typeface="Barlow SemiCondensed"/>
              </a:rPr>
              <a:t>Beschrijf de doelstellingen.</a:t>
            </a:r>
          </a:p>
          <a:p>
            <a:pPr marL="345439" lvl="1" indent="-172720" algn="just">
              <a:lnSpc>
                <a:spcPts val="2399"/>
              </a:lnSpc>
              <a:buFont typeface="Arial"/>
              <a:buChar char="•"/>
            </a:pPr>
            <a:r>
              <a:rPr lang="en-US" sz="1599" spc="83">
                <a:solidFill>
                  <a:srgbClr val="000000"/>
                </a:solidFill>
                <a:latin typeface="Barlow SemiCondensed"/>
              </a:rPr>
              <a:t>Beschrijf de activiteiten en resultaten</a:t>
            </a:r>
          </a:p>
          <a:p>
            <a:pPr marL="345439" lvl="1" indent="-172720" algn="just">
              <a:lnSpc>
                <a:spcPts val="2399"/>
              </a:lnSpc>
              <a:buFont typeface="Arial"/>
              <a:buChar char="•"/>
            </a:pPr>
            <a:r>
              <a:rPr lang="en-US" sz="1599" spc="83">
                <a:solidFill>
                  <a:srgbClr val="000000"/>
                </a:solidFill>
                <a:latin typeface="Barlow SemiCondensed"/>
              </a:rPr>
              <a:t>Beschrijf wie,wat, wanneer, en mijlpalen zijn.</a:t>
            </a:r>
          </a:p>
        </p:txBody>
      </p:sp>
      <p:sp>
        <p:nvSpPr>
          <p:cNvPr id="35" name="TextBox 35"/>
          <p:cNvSpPr txBox="1"/>
          <p:nvPr/>
        </p:nvSpPr>
        <p:spPr>
          <a:xfrm>
            <a:off x="6487598" y="7062437"/>
            <a:ext cx="4636982" cy="772795"/>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Semi-Bold"/>
              </a:rPr>
              <a:t>5. Bespreek de lerende aanpak in LLO-ecosysteem</a:t>
            </a:r>
          </a:p>
        </p:txBody>
      </p:sp>
      <p:sp>
        <p:nvSpPr>
          <p:cNvPr id="36" name="TextBox 36"/>
          <p:cNvSpPr txBox="1"/>
          <p:nvPr/>
        </p:nvSpPr>
        <p:spPr>
          <a:xfrm>
            <a:off x="6487598" y="8090535"/>
            <a:ext cx="4636982" cy="1167765"/>
          </a:xfrm>
          <a:prstGeom prst="rect">
            <a:avLst/>
          </a:prstGeom>
        </p:spPr>
        <p:txBody>
          <a:bodyPr lIns="0" tIns="0" rIns="0" bIns="0" rtlCol="0" anchor="t">
            <a:spAutoFit/>
          </a:bodyPr>
          <a:lstStyle/>
          <a:p>
            <a:pPr algn="just">
              <a:lnSpc>
                <a:spcPts val="2399"/>
              </a:lnSpc>
            </a:pPr>
            <a:r>
              <a:rPr lang="en-US" sz="1599" spc="83">
                <a:solidFill>
                  <a:srgbClr val="000000"/>
                </a:solidFill>
                <a:latin typeface="Barlow SemiCondensed"/>
              </a:rPr>
              <a:t>Beschrijf hoe de lerende aanpak eruit gaat zien in de regio.</a:t>
            </a:r>
          </a:p>
          <a:p>
            <a:pPr algn="just">
              <a:lnSpc>
                <a:spcPts val="2399"/>
              </a:lnSpc>
            </a:pPr>
            <a:r>
              <a:rPr lang="en-US" sz="1599" spc="83">
                <a:solidFill>
                  <a:srgbClr val="000000"/>
                </a:solidFill>
                <a:latin typeface="Barlow SemiCondensed"/>
              </a:rPr>
              <a:t>Maak een risicoanalyse met beheersmaatregelen.</a:t>
            </a:r>
          </a:p>
          <a:p>
            <a:pPr marL="0" lvl="0" indent="0" algn="just">
              <a:lnSpc>
                <a:spcPts val="2399"/>
              </a:lnSpc>
              <a:spcBef>
                <a:spcPct val="0"/>
              </a:spcBef>
            </a:pPr>
            <a:r>
              <a:rPr lang="en-US" sz="1599" spc="83">
                <a:solidFill>
                  <a:srgbClr val="000000"/>
                </a:solidFill>
                <a:latin typeface="Barlow SemiCondensed"/>
              </a:rPr>
              <a:t>Beschrijf hoe jullie het project gaan evalueren.</a:t>
            </a:r>
          </a:p>
        </p:txBody>
      </p:sp>
      <p:sp>
        <p:nvSpPr>
          <p:cNvPr id="37" name="TextBox 37"/>
          <p:cNvSpPr txBox="1"/>
          <p:nvPr/>
        </p:nvSpPr>
        <p:spPr>
          <a:xfrm>
            <a:off x="11552681" y="6964729"/>
            <a:ext cx="4636982" cy="382270"/>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Semi-Bold"/>
              </a:rPr>
              <a:t>6. Faciliteer een projectorganisatie</a:t>
            </a:r>
          </a:p>
        </p:txBody>
      </p:sp>
      <p:sp>
        <p:nvSpPr>
          <p:cNvPr id="38" name="TextBox 38"/>
          <p:cNvSpPr txBox="1"/>
          <p:nvPr/>
        </p:nvSpPr>
        <p:spPr>
          <a:xfrm>
            <a:off x="1450567" y="8956089"/>
            <a:ext cx="4636982" cy="772795"/>
          </a:xfrm>
          <a:prstGeom prst="rect">
            <a:avLst/>
          </a:prstGeom>
        </p:spPr>
        <p:txBody>
          <a:bodyPr lIns="0" tIns="0" rIns="0" bIns="0" rtlCol="0" anchor="t">
            <a:spAutoFit/>
          </a:bodyPr>
          <a:lstStyle/>
          <a:p>
            <a:pPr marL="0" lvl="1" indent="0">
              <a:lnSpc>
                <a:spcPts val="3079"/>
              </a:lnSpc>
              <a:spcBef>
                <a:spcPct val="0"/>
              </a:spcBef>
            </a:pPr>
            <a:r>
              <a:rPr lang="en-US" sz="2199">
                <a:solidFill>
                  <a:srgbClr val="0D0D0D"/>
                </a:solidFill>
                <a:latin typeface="Barlow Bold"/>
              </a:rPr>
              <a:t>Vergeet de begroting niet te matchen met het activiteitenplan!</a:t>
            </a:r>
          </a:p>
        </p:txBody>
      </p:sp>
      <p:sp>
        <p:nvSpPr>
          <p:cNvPr id="39" name="TextBox 39"/>
          <p:cNvSpPr txBox="1"/>
          <p:nvPr/>
        </p:nvSpPr>
        <p:spPr>
          <a:xfrm>
            <a:off x="11552681" y="7312709"/>
            <a:ext cx="5706619" cy="2053590"/>
          </a:xfrm>
          <a:prstGeom prst="rect">
            <a:avLst/>
          </a:prstGeom>
        </p:spPr>
        <p:txBody>
          <a:bodyPr lIns="0" tIns="0" rIns="0" bIns="0" rtlCol="0" anchor="t">
            <a:spAutoFit/>
          </a:bodyPr>
          <a:lstStyle/>
          <a:p>
            <a:pPr marL="345439" lvl="1" indent="-172720">
              <a:lnSpc>
                <a:spcPts val="2399"/>
              </a:lnSpc>
              <a:buFont typeface="Arial"/>
              <a:buChar char="•"/>
            </a:pPr>
            <a:r>
              <a:rPr lang="en-US" sz="1599" spc="83">
                <a:solidFill>
                  <a:srgbClr val="000000"/>
                </a:solidFill>
                <a:latin typeface="Barlow SemiCondensed"/>
              </a:rPr>
              <a:t>Maak een organogram. Maak concreet hoe het project georganiseerd gaat worden. </a:t>
            </a:r>
          </a:p>
          <a:p>
            <a:pPr marL="345439" lvl="1" indent="-172720">
              <a:lnSpc>
                <a:spcPts val="2399"/>
              </a:lnSpc>
              <a:buFont typeface="Arial"/>
              <a:buChar char="•"/>
            </a:pPr>
            <a:r>
              <a:rPr lang="en-US" sz="1599" spc="83">
                <a:solidFill>
                  <a:srgbClr val="000000"/>
                </a:solidFill>
                <a:latin typeface="Barlow SemiCondensed"/>
              </a:rPr>
              <a:t>Maak inzichtelijk hoe de overlegstructuur, taken, rollen en werkwijze van de projectorganisatie. </a:t>
            </a:r>
          </a:p>
          <a:p>
            <a:pPr marL="345439" lvl="1" indent="-172720">
              <a:lnSpc>
                <a:spcPts val="2399"/>
              </a:lnSpc>
              <a:buFont typeface="Arial"/>
              <a:buChar char="•"/>
            </a:pPr>
            <a:r>
              <a:rPr lang="en-US" sz="1599" spc="83">
                <a:solidFill>
                  <a:srgbClr val="000000"/>
                </a:solidFill>
                <a:latin typeface="Barlow SemiCondensed"/>
              </a:rPr>
              <a:t>Maak evt. werkgroepen of werkpakketten inzichtelijk middels visual/kleurgebruik en laat dit overeenkomen in het activiteitenplan.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427920"/>
            <a:ext cx="18288000" cy="1245162"/>
            <a:chOff x="0" y="0"/>
            <a:chExt cx="5150400" cy="350672"/>
          </a:xfrm>
        </p:grpSpPr>
        <p:sp>
          <p:nvSpPr>
            <p:cNvPr id="3" name="Freeform 3"/>
            <p:cNvSpPr/>
            <p:nvPr/>
          </p:nvSpPr>
          <p:spPr>
            <a:xfrm>
              <a:off x="0" y="0"/>
              <a:ext cx="5150400" cy="350672"/>
            </a:xfrm>
            <a:custGeom>
              <a:avLst/>
              <a:gdLst/>
              <a:ahLst/>
              <a:cxnLst/>
              <a:rect l="l" t="t" r="r" b="b"/>
              <a:pathLst>
                <a:path w="5150400" h="350672">
                  <a:moveTo>
                    <a:pt x="0" y="0"/>
                  </a:moveTo>
                  <a:lnTo>
                    <a:pt x="5150400" y="0"/>
                  </a:lnTo>
                  <a:lnTo>
                    <a:pt x="5150400" y="350672"/>
                  </a:lnTo>
                  <a:lnTo>
                    <a:pt x="0" y="350672"/>
                  </a:lnTo>
                  <a:close/>
                </a:path>
              </a:pathLst>
            </a:custGeom>
            <a:solidFill>
              <a:srgbClr val="8BD9DA"/>
            </a:solidFill>
          </p:spPr>
          <p:txBody>
            <a:bodyPr/>
            <a:lstStyle/>
            <a:p>
              <a:endParaRPr lang="nl-NL"/>
            </a:p>
          </p:txBody>
        </p:sp>
        <p:sp>
          <p:nvSpPr>
            <p:cNvPr id="4" name="TextBox 4"/>
            <p:cNvSpPr txBox="1"/>
            <p:nvPr/>
          </p:nvSpPr>
          <p:spPr>
            <a:xfrm>
              <a:off x="0" y="-38100"/>
              <a:ext cx="5150400" cy="38877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1028700" y="6305959"/>
            <a:ext cx="4970286" cy="2380841"/>
            <a:chOff x="0" y="0"/>
            <a:chExt cx="1182295" cy="566337"/>
          </a:xfrm>
        </p:grpSpPr>
        <p:sp>
          <p:nvSpPr>
            <p:cNvPr id="6" name="Freeform 6"/>
            <p:cNvSpPr/>
            <p:nvPr/>
          </p:nvSpPr>
          <p:spPr>
            <a:xfrm>
              <a:off x="0" y="0"/>
              <a:ext cx="1182295" cy="566337"/>
            </a:xfrm>
            <a:custGeom>
              <a:avLst/>
              <a:gdLst/>
              <a:ahLst/>
              <a:cxnLst/>
              <a:rect l="l" t="t" r="r" b="b"/>
              <a:pathLst>
                <a:path w="1182295" h="566337">
                  <a:moveTo>
                    <a:pt x="49845" y="0"/>
                  </a:moveTo>
                  <a:lnTo>
                    <a:pt x="1132450" y="0"/>
                  </a:lnTo>
                  <a:cubicBezTo>
                    <a:pt x="1159979" y="0"/>
                    <a:pt x="1182295" y="22316"/>
                    <a:pt x="1182295" y="49845"/>
                  </a:cubicBezTo>
                  <a:lnTo>
                    <a:pt x="1182295" y="516493"/>
                  </a:lnTo>
                  <a:cubicBezTo>
                    <a:pt x="1182295" y="529712"/>
                    <a:pt x="1177044" y="542390"/>
                    <a:pt x="1167696" y="551738"/>
                  </a:cubicBezTo>
                  <a:cubicBezTo>
                    <a:pt x="1158348" y="561086"/>
                    <a:pt x="1145670" y="566337"/>
                    <a:pt x="1132450" y="566337"/>
                  </a:cubicBezTo>
                  <a:lnTo>
                    <a:pt x="49845" y="566337"/>
                  </a:lnTo>
                  <a:cubicBezTo>
                    <a:pt x="36625" y="566337"/>
                    <a:pt x="23947" y="561086"/>
                    <a:pt x="14599" y="551738"/>
                  </a:cubicBezTo>
                  <a:cubicBezTo>
                    <a:pt x="5251" y="542390"/>
                    <a:pt x="0" y="529712"/>
                    <a:pt x="0" y="516493"/>
                  </a:cubicBezTo>
                  <a:lnTo>
                    <a:pt x="0" y="49845"/>
                  </a:lnTo>
                  <a:cubicBezTo>
                    <a:pt x="0" y="36625"/>
                    <a:pt x="5251" y="23947"/>
                    <a:pt x="14599" y="14599"/>
                  </a:cubicBezTo>
                  <a:cubicBezTo>
                    <a:pt x="23947" y="5251"/>
                    <a:pt x="36625" y="0"/>
                    <a:pt x="49845" y="0"/>
                  </a:cubicBezTo>
                  <a:close/>
                </a:path>
              </a:pathLst>
            </a:custGeom>
            <a:solidFill>
              <a:srgbClr val="F2F2F2"/>
            </a:solidFill>
          </p:spPr>
          <p:txBody>
            <a:bodyPr/>
            <a:lstStyle/>
            <a:p>
              <a:endParaRPr lang="nl-NL"/>
            </a:p>
          </p:txBody>
        </p:sp>
        <p:sp>
          <p:nvSpPr>
            <p:cNvPr id="7" name="TextBox 7"/>
            <p:cNvSpPr txBox="1"/>
            <p:nvPr/>
          </p:nvSpPr>
          <p:spPr>
            <a:xfrm>
              <a:off x="0" y="-38100"/>
              <a:ext cx="1182295" cy="604437"/>
            </a:xfrm>
            <a:prstGeom prst="rect">
              <a:avLst/>
            </a:prstGeom>
          </p:spPr>
          <p:txBody>
            <a:bodyPr lIns="60144" tIns="60144" rIns="60144" bIns="60144" rtlCol="0" anchor="ctr"/>
            <a:lstStyle/>
            <a:p>
              <a:pPr algn="ctr">
                <a:lnSpc>
                  <a:spcPts val="2659"/>
                </a:lnSpc>
              </a:pPr>
              <a:endParaRPr/>
            </a:p>
          </p:txBody>
        </p:sp>
      </p:grpSp>
      <p:grpSp>
        <p:nvGrpSpPr>
          <p:cNvPr id="8" name="Group 8"/>
          <p:cNvGrpSpPr/>
          <p:nvPr/>
        </p:nvGrpSpPr>
        <p:grpSpPr>
          <a:xfrm rot="-10800000">
            <a:off x="3619583" y="6307400"/>
            <a:ext cx="2380841" cy="2380841"/>
            <a:chOff x="0" y="0"/>
            <a:chExt cx="812800" cy="812800"/>
          </a:xfrm>
        </p:grpSpPr>
        <p:sp>
          <p:nvSpPr>
            <p:cNvPr id="9" name="Freeform 9"/>
            <p:cNvSpPr/>
            <p:nvPr/>
          </p:nvSpPr>
          <p:spPr>
            <a:xfrm>
              <a:off x="0" y="0"/>
              <a:ext cx="812800" cy="812800"/>
            </a:xfrm>
            <a:custGeom>
              <a:avLst/>
              <a:gdLst/>
              <a:ahLst/>
              <a:cxnLst/>
              <a:rect l="l" t="t" r="r" b="b"/>
              <a:pathLst>
                <a:path w="812800" h="812800">
                  <a:moveTo>
                    <a:pt x="104056" y="0"/>
                  </a:moveTo>
                  <a:lnTo>
                    <a:pt x="708744" y="0"/>
                  </a:lnTo>
                  <a:cubicBezTo>
                    <a:pt x="766212" y="0"/>
                    <a:pt x="812800" y="46588"/>
                    <a:pt x="812800" y="104056"/>
                  </a:cubicBezTo>
                  <a:lnTo>
                    <a:pt x="812800" y="708744"/>
                  </a:lnTo>
                  <a:cubicBezTo>
                    <a:pt x="812800" y="766212"/>
                    <a:pt x="766212" y="812800"/>
                    <a:pt x="708744" y="812800"/>
                  </a:cubicBezTo>
                  <a:lnTo>
                    <a:pt x="104056" y="812800"/>
                  </a:lnTo>
                  <a:cubicBezTo>
                    <a:pt x="46588" y="812800"/>
                    <a:pt x="0" y="766212"/>
                    <a:pt x="0" y="708744"/>
                  </a:cubicBezTo>
                  <a:lnTo>
                    <a:pt x="0" y="104056"/>
                  </a:lnTo>
                  <a:cubicBezTo>
                    <a:pt x="0" y="46588"/>
                    <a:pt x="46588" y="0"/>
                    <a:pt x="104056" y="0"/>
                  </a:cubicBezTo>
                  <a:close/>
                </a:path>
              </a:pathLst>
            </a:custGeom>
            <a:solidFill>
              <a:srgbClr val="8BD9DA"/>
            </a:solidFill>
          </p:spPr>
          <p:txBody>
            <a:bodyPr/>
            <a:lstStyle/>
            <a:p>
              <a:endParaRPr lang="nl-NL"/>
            </a:p>
          </p:txBody>
        </p:sp>
        <p:sp>
          <p:nvSpPr>
            <p:cNvPr id="10" name="TextBox 10"/>
            <p:cNvSpPr txBox="1"/>
            <p:nvPr/>
          </p:nvSpPr>
          <p:spPr>
            <a:xfrm>
              <a:off x="0" y="-38100"/>
              <a:ext cx="812800" cy="850900"/>
            </a:xfrm>
            <a:prstGeom prst="rect">
              <a:avLst/>
            </a:prstGeom>
          </p:spPr>
          <p:txBody>
            <a:bodyPr lIns="60144" tIns="60144" rIns="60144" bIns="60144" rtlCol="0" anchor="ctr"/>
            <a:lstStyle/>
            <a:p>
              <a:pPr algn="ctr">
                <a:lnSpc>
                  <a:spcPts val="2659"/>
                </a:lnSpc>
              </a:pPr>
              <a:endParaRPr/>
            </a:p>
          </p:txBody>
        </p:sp>
      </p:grpSp>
      <p:grpSp>
        <p:nvGrpSpPr>
          <p:cNvPr id="11" name="Group 11"/>
          <p:cNvGrpSpPr/>
          <p:nvPr/>
        </p:nvGrpSpPr>
        <p:grpSpPr>
          <a:xfrm rot="-10800000">
            <a:off x="12344726" y="6352897"/>
            <a:ext cx="4970286" cy="2380841"/>
            <a:chOff x="0" y="0"/>
            <a:chExt cx="1182295" cy="566337"/>
          </a:xfrm>
        </p:grpSpPr>
        <p:sp>
          <p:nvSpPr>
            <p:cNvPr id="12" name="Freeform 12"/>
            <p:cNvSpPr/>
            <p:nvPr/>
          </p:nvSpPr>
          <p:spPr>
            <a:xfrm>
              <a:off x="0" y="0"/>
              <a:ext cx="1182295" cy="566337"/>
            </a:xfrm>
            <a:custGeom>
              <a:avLst/>
              <a:gdLst/>
              <a:ahLst/>
              <a:cxnLst/>
              <a:rect l="l" t="t" r="r" b="b"/>
              <a:pathLst>
                <a:path w="1182295" h="566337">
                  <a:moveTo>
                    <a:pt x="49845" y="0"/>
                  </a:moveTo>
                  <a:lnTo>
                    <a:pt x="1132450" y="0"/>
                  </a:lnTo>
                  <a:cubicBezTo>
                    <a:pt x="1159979" y="0"/>
                    <a:pt x="1182295" y="22316"/>
                    <a:pt x="1182295" y="49845"/>
                  </a:cubicBezTo>
                  <a:lnTo>
                    <a:pt x="1182295" y="516493"/>
                  </a:lnTo>
                  <a:cubicBezTo>
                    <a:pt x="1182295" y="529712"/>
                    <a:pt x="1177044" y="542390"/>
                    <a:pt x="1167696" y="551738"/>
                  </a:cubicBezTo>
                  <a:cubicBezTo>
                    <a:pt x="1158348" y="561086"/>
                    <a:pt x="1145670" y="566337"/>
                    <a:pt x="1132450" y="566337"/>
                  </a:cubicBezTo>
                  <a:lnTo>
                    <a:pt x="49845" y="566337"/>
                  </a:lnTo>
                  <a:cubicBezTo>
                    <a:pt x="36625" y="566337"/>
                    <a:pt x="23947" y="561086"/>
                    <a:pt x="14599" y="551738"/>
                  </a:cubicBezTo>
                  <a:cubicBezTo>
                    <a:pt x="5251" y="542390"/>
                    <a:pt x="0" y="529712"/>
                    <a:pt x="0" y="516493"/>
                  </a:cubicBezTo>
                  <a:lnTo>
                    <a:pt x="0" y="49845"/>
                  </a:lnTo>
                  <a:cubicBezTo>
                    <a:pt x="0" y="36625"/>
                    <a:pt x="5251" y="23947"/>
                    <a:pt x="14599" y="14599"/>
                  </a:cubicBezTo>
                  <a:cubicBezTo>
                    <a:pt x="23947" y="5251"/>
                    <a:pt x="36625" y="0"/>
                    <a:pt x="49845" y="0"/>
                  </a:cubicBezTo>
                  <a:close/>
                </a:path>
              </a:pathLst>
            </a:custGeom>
            <a:solidFill>
              <a:srgbClr val="F1F1F1"/>
            </a:solidFill>
          </p:spPr>
          <p:txBody>
            <a:bodyPr/>
            <a:lstStyle/>
            <a:p>
              <a:endParaRPr lang="nl-NL"/>
            </a:p>
          </p:txBody>
        </p:sp>
        <p:sp>
          <p:nvSpPr>
            <p:cNvPr id="13" name="TextBox 13"/>
            <p:cNvSpPr txBox="1"/>
            <p:nvPr/>
          </p:nvSpPr>
          <p:spPr>
            <a:xfrm>
              <a:off x="0" y="-38100"/>
              <a:ext cx="1182295" cy="604437"/>
            </a:xfrm>
            <a:prstGeom prst="rect">
              <a:avLst/>
            </a:prstGeom>
          </p:spPr>
          <p:txBody>
            <a:bodyPr lIns="60144" tIns="60144" rIns="60144" bIns="60144" rtlCol="0" anchor="ctr"/>
            <a:lstStyle/>
            <a:p>
              <a:pPr algn="ctr">
                <a:lnSpc>
                  <a:spcPts val="2659"/>
                </a:lnSpc>
              </a:pPr>
              <a:endParaRPr/>
            </a:p>
          </p:txBody>
        </p:sp>
      </p:grpSp>
      <p:grpSp>
        <p:nvGrpSpPr>
          <p:cNvPr id="14" name="Group 14"/>
          <p:cNvGrpSpPr/>
          <p:nvPr/>
        </p:nvGrpSpPr>
        <p:grpSpPr>
          <a:xfrm rot="-10800000">
            <a:off x="14956228" y="6352897"/>
            <a:ext cx="2380841" cy="2380841"/>
            <a:chOff x="0" y="0"/>
            <a:chExt cx="812800" cy="812800"/>
          </a:xfrm>
        </p:grpSpPr>
        <p:sp>
          <p:nvSpPr>
            <p:cNvPr id="15" name="Freeform 15"/>
            <p:cNvSpPr/>
            <p:nvPr/>
          </p:nvSpPr>
          <p:spPr>
            <a:xfrm>
              <a:off x="0" y="0"/>
              <a:ext cx="812800" cy="812800"/>
            </a:xfrm>
            <a:custGeom>
              <a:avLst/>
              <a:gdLst/>
              <a:ahLst/>
              <a:cxnLst/>
              <a:rect l="l" t="t" r="r" b="b"/>
              <a:pathLst>
                <a:path w="812800" h="812800">
                  <a:moveTo>
                    <a:pt x="104056" y="0"/>
                  </a:moveTo>
                  <a:lnTo>
                    <a:pt x="708744" y="0"/>
                  </a:lnTo>
                  <a:cubicBezTo>
                    <a:pt x="766212" y="0"/>
                    <a:pt x="812800" y="46588"/>
                    <a:pt x="812800" y="104056"/>
                  </a:cubicBezTo>
                  <a:lnTo>
                    <a:pt x="812800" y="708744"/>
                  </a:lnTo>
                  <a:cubicBezTo>
                    <a:pt x="812800" y="766212"/>
                    <a:pt x="766212" y="812800"/>
                    <a:pt x="708744" y="812800"/>
                  </a:cubicBezTo>
                  <a:lnTo>
                    <a:pt x="104056" y="812800"/>
                  </a:lnTo>
                  <a:cubicBezTo>
                    <a:pt x="46588" y="812800"/>
                    <a:pt x="0" y="766212"/>
                    <a:pt x="0" y="708744"/>
                  </a:cubicBezTo>
                  <a:lnTo>
                    <a:pt x="0" y="104056"/>
                  </a:lnTo>
                  <a:cubicBezTo>
                    <a:pt x="0" y="46588"/>
                    <a:pt x="46588" y="0"/>
                    <a:pt x="104056" y="0"/>
                  </a:cubicBezTo>
                  <a:close/>
                </a:path>
              </a:pathLst>
            </a:custGeom>
            <a:solidFill>
              <a:srgbClr val="8BD9DA"/>
            </a:solidFill>
          </p:spPr>
          <p:txBody>
            <a:bodyPr/>
            <a:lstStyle/>
            <a:p>
              <a:endParaRPr lang="nl-NL"/>
            </a:p>
          </p:txBody>
        </p:sp>
        <p:sp>
          <p:nvSpPr>
            <p:cNvPr id="16" name="TextBox 16"/>
            <p:cNvSpPr txBox="1"/>
            <p:nvPr/>
          </p:nvSpPr>
          <p:spPr>
            <a:xfrm>
              <a:off x="0" y="-38100"/>
              <a:ext cx="812800" cy="850900"/>
            </a:xfrm>
            <a:prstGeom prst="rect">
              <a:avLst/>
            </a:prstGeom>
          </p:spPr>
          <p:txBody>
            <a:bodyPr lIns="60144" tIns="60144" rIns="60144" bIns="60144" rtlCol="0" anchor="ctr"/>
            <a:lstStyle/>
            <a:p>
              <a:pPr algn="ctr">
                <a:lnSpc>
                  <a:spcPts val="2659"/>
                </a:lnSpc>
              </a:pPr>
              <a:endParaRPr/>
            </a:p>
          </p:txBody>
        </p:sp>
      </p:grpSp>
      <p:grpSp>
        <p:nvGrpSpPr>
          <p:cNvPr id="17" name="Group 17"/>
          <p:cNvGrpSpPr/>
          <p:nvPr/>
        </p:nvGrpSpPr>
        <p:grpSpPr>
          <a:xfrm rot="-10800000">
            <a:off x="6657649" y="6292240"/>
            <a:ext cx="4972701" cy="2380841"/>
            <a:chOff x="0" y="0"/>
            <a:chExt cx="1182870" cy="566337"/>
          </a:xfrm>
        </p:grpSpPr>
        <p:sp>
          <p:nvSpPr>
            <p:cNvPr id="18" name="Freeform 18"/>
            <p:cNvSpPr/>
            <p:nvPr/>
          </p:nvSpPr>
          <p:spPr>
            <a:xfrm>
              <a:off x="0" y="0"/>
              <a:ext cx="1182870" cy="566337"/>
            </a:xfrm>
            <a:custGeom>
              <a:avLst/>
              <a:gdLst/>
              <a:ahLst/>
              <a:cxnLst/>
              <a:rect l="l" t="t" r="r" b="b"/>
              <a:pathLst>
                <a:path w="1182870" h="566337">
                  <a:moveTo>
                    <a:pt x="49820" y="0"/>
                  </a:moveTo>
                  <a:lnTo>
                    <a:pt x="1133049" y="0"/>
                  </a:lnTo>
                  <a:cubicBezTo>
                    <a:pt x="1160564" y="0"/>
                    <a:pt x="1182870" y="22305"/>
                    <a:pt x="1182870" y="49820"/>
                  </a:cubicBezTo>
                  <a:lnTo>
                    <a:pt x="1182870" y="516517"/>
                  </a:lnTo>
                  <a:cubicBezTo>
                    <a:pt x="1182870" y="544032"/>
                    <a:pt x="1160564" y="566337"/>
                    <a:pt x="1133049" y="566337"/>
                  </a:cubicBezTo>
                  <a:lnTo>
                    <a:pt x="49820" y="566337"/>
                  </a:lnTo>
                  <a:cubicBezTo>
                    <a:pt x="22305" y="566337"/>
                    <a:pt x="0" y="544032"/>
                    <a:pt x="0" y="516517"/>
                  </a:cubicBezTo>
                  <a:lnTo>
                    <a:pt x="0" y="49820"/>
                  </a:lnTo>
                  <a:cubicBezTo>
                    <a:pt x="0" y="22305"/>
                    <a:pt x="22305" y="0"/>
                    <a:pt x="49820" y="0"/>
                  </a:cubicBezTo>
                  <a:close/>
                </a:path>
              </a:pathLst>
            </a:custGeom>
            <a:solidFill>
              <a:srgbClr val="F2F2F2"/>
            </a:solidFill>
          </p:spPr>
          <p:txBody>
            <a:bodyPr/>
            <a:lstStyle/>
            <a:p>
              <a:endParaRPr lang="nl-NL"/>
            </a:p>
          </p:txBody>
        </p:sp>
        <p:sp>
          <p:nvSpPr>
            <p:cNvPr id="19" name="TextBox 19"/>
            <p:cNvSpPr txBox="1"/>
            <p:nvPr/>
          </p:nvSpPr>
          <p:spPr>
            <a:xfrm>
              <a:off x="0" y="-38100"/>
              <a:ext cx="1182870" cy="604437"/>
            </a:xfrm>
            <a:prstGeom prst="rect">
              <a:avLst/>
            </a:prstGeom>
          </p:spPr>
          <p:txBody>
            <a:bodyPr lIns="60144" tIns="60144" rIns="60144" bIns="60144" rtlCol="0" anchor="ctr"/>
            <a:lstStyle/>
            <a:p>
              <a:pPr algn="ctr">
                <a:lnSpc>
                  <a:spcPts val="2659"/>
                </a:lnSpc>
              </a:pPr>
              <a:endParaRPr/>
            </a:p>
          </p:txBody>
        </p:sp>
      </p:grpSp>
      <p:grpSp>
        <p:nvGrpSpPr>
          <p:cNvPr id="20" name="Group 20"/>
          <p:cNvGrpSpPr/>
          <p:nvPr/>
        </p:nvGrpSpPr>
        <p:grpSpPr>
          <a:xfrm rot="-10800000">
            <a:off x="9249509" y="6292240"/>
            <a:ext cx="2380841" cy="2380841"/>
            <a:chOff x="0" y="0"/>
            <a:chExt cx="812800" cy="812800"/>
          </a:xfrm>
        </p:grpSpPr>
        <p:sp>
          <p:nvSpPr>
            <p:cNvPr id="21" name="Freeform 21"/>
            <p:cNvSpPr/>
            <p:nvPr/>
          </p:nvSpPr>
          <p:spPr>
            <a:xfrm>
              <a:off x="0" y="0"/>
              <a:ext cx="812800" cy="812800"/>
            </a:xfrm>
            <a:custGeom>
              <a:avLst/>
              <a:gdLst/>
              <a:ahLst/>
              <a:cxnLst/>
              <a:rect l="l" t="t" r="r" b="b"/>
              <a:pathLst>
                <a:path w="812800" h="812800">
                  <a:moveTo>
                    <a:pt x="104056" y="0"/>
                  </a:moveTo>
                  <a:lnTo>
                    <a:pt x="708744" y="0"/>
                  </a:lnTo>
                  <a:cubicBezTo>
                    <a:pt x="766212" y="0"/>
                    <a:pt x="812800" y="46588"/>
                    <a:pt x="812800" y="104056"/>
                  </a:cubicBezTo>
                  <a:lnTo>
                    <a:pt x="812800" y="708744"/>
                  </a:lnTo>
                  <a:cubicBezTo>
                    <a:pt x="812800" y="766212"/>
                    <a:pt x="766212" y="812800"/>
                    <a:pt x="708744" y="812800"/>
                  </a:cubicBezTo>
                  <a:lnTo>
                    <a:pt x="104056" y="812800"/>
                  </a:lnTo>
                  <a:cubicBezTo>
                    <a:pt x="46588" y="812800"/>
                    <a:pt x="0" y="766212"/>
                    <a:pt x="0" y="708744"/>
                  </a:cubicBezTo>
                  <a:lnTo>
                    <a:pt x="0" y="104056"/>
                  </a:lnTo>
                  <a:cubicBezTo>
                    <a:pt x="0" y="46588"/>
                    <a:pt x="46588" y="0"/>
                    <a:pt x="104056" y="0"/>
                  </a:cubicBezTo>
                  <a:close/>
                </a:path>
              </a:pathLst>
            </a:custGeom>
            <a:solidFill>
              <a:srgbClr val="8BD9DA"/>
            </a:solidFill>
          </p:spPr>
          <p:txBody>
            <a:bodyPr/>
            <a:lstStyle/>
            <a:p>
              <a:endParaRPr lang="nl-NL"/>
            </a:p>
          </p:txBody>
        </p:sp>
        <p:sp>
          <p:nvSpPr>
            <p:cNvPr id="22" name="TextBox 22"/>
            <p:cNvSpPr txBox="1"/>
            <p:nvPr/>
          </p:nvSpPr>
          <p:spPr>
            <a:xfrm>
              <a:off x="0" y="-38100"/>
              <a:ext cx="812800" cy="850900"/>
            </a:xfrm>
            <a:prstGeom prst="rect">
              <a:avLst/>
            </a:prstGeom>
          </p:spPr>
          <p:txBody>
            <a:bodyPr lIns="60144" tIns="60144" rIns="60144" bIns="60144" rtlCol="0" anchor="ctr"/>
            <a:lstStyle/>
            <a:p>
              <a:pPr algn="ctr">
                <a:lnSpc>
                  <a:spcPts val="2659"/>
                </a:lnSpc>
              </a:pPr>
              <a:endParaRPr/>
            </a:p>
          </p:txBody>
        </p:sp>
      </p:grpSp>
      <p:sp>
        <p:nvSpPr>
          <p:cNvPr id="23" name="Freeform 23"/>
          <p:cNvSpPr/>
          <p:nvPr/>
        </p:nvSpPr>
        <p:spPr>
          <a:xfrm rot="5554894">
            <a:off x="10088416" y="7103122"/>
            <a:ext cx="762969" cy="738000"/>
          </a:xfrm>
          <a:custGeom>
            <a:avLst/>
            <a:gdLst/>
            <a:ahLst/>
            <a:cxnLst/>
            <a:rect l="l" t="t" r="r" b="b"/>
            <a:pathLst>
              <a:path w="762969" h="738000">
                <a:moveTo>
                  <a:pt x="0" y="0"/>
                </a:moveTo>
                <a:lnTo>
                  <a:pt x="762969" y="0"/>
                </a:lnTo>
                <a:lnTo>
                  <a:pt x="762969" y="737999"/>
                </a:lnTo>
                <a:lnTo>
                  <a:pt x="0" y="737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4" name="Freeform 24"/>
          <p:cNvSpPr/>
          <p:nvPr/>
        </p:nvSpPr>
        <p:spPr>
          <a:xfrm>
            <a:off x="4147351" y="6852874"/>
            <a:ext cx="1150092" cy="1150092"/>
          </a:xfrm>
          <a:custGeom>
            <a:avLst/>
            <a:gdLst/>
            <a:ahLst/>
            <a:cxnLst/>
            <a:rect l="l" t="t" r="r" b="b"/>
            <a:pathLst>
              <a:path w="1150092" h="1150092">
                <a:moveTo>
                  <a:pt x="0" y="0"/>
                </a:moveTo>
                <a:lnTo>
                  <a:pt x="1150092" y="0"/>
                </a:lnTo>
                <a:lnTo>
                  <a:pt x="1150092" y="1150092"/>
                </a:lnTo>
                <a:lnTo>
                  <a:pt x="0" y="11500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25" name="Freeform 25"/>
          <p:cNvSpPr/>
          <p:nvPr/>
        </p:nvSpPr>
        <p:spPr>
          <a:xfrm rot="5400000">
            <a:off x="15722097" y="7060329"/>
            <a:ext cx="849104" cy="821315"/>
          </a:xfrm>
          <a:custGeom>
            <a:avLst/>
            <a:gdLst/>
            <a:ahLst/>
            <a:cxnLst/>
            <a:rect l="l" t="t" r="r" b="b"/>
            <a:pathLst>
              <a:path w="849104" h="821315">
                <a:moveTo>
                  <a:pt x="0" y="0"/>
                </a:moveTo>
                <a:lnTo>
                  <a:pt x="849104" y="0"/>
                </a:lnTo>
                <a:lnTo>
                  <a:pt x="849104" y="821315"/>
                </a:lnTo>
                <a:lnTo>
                  <a:pt x="0" y="8213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6" name="Freeform 26"/>
          <p:cNvSpPr/>
          <p:nvPr/>
        </p:nvSpPr>
        <p:spPr>
          <a:xfrm>
            <a:off x="9857913" y="6823267"/>
            <a:ext cx="1163057" cy="1163057"/>
          </a:xfrm>
          <a:custGeom>
            <a:avLst/>
            <a:gdLst/>
            <a:ahLst/>
            <a:cxnLst/>
            <a:rect l="l" t="t" r="r" b="b"/>
            <a:pathLst>
              <a:path w="1163057" h="1163057">
                <a:moveTo>
                  <a:pt x="0" y="0"/>
                </a:moveTo>
                <a:lnTo>
                  <a:pt x="1163057" y="0"/>
                </a:lnTo>
                <a:lnTo>
                  <a:pt x="1163057" y="1163057"/>
                </a:lnTo>
                <a:lnTo>
                  <a:pt x="0" y="11630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grpSp>
        <p:nvGrpSpPr>
          <p:cNvPr id="27" name="Group 27"/>
          <p:cNvGrpSpPr/>
          <p:nvPr/>
        </p:nvGrpSpPr>
        <p:grpSpPr>
          <a:xfrm>
            <a:off x="0" y="1933426"/>
            <a:ext cx="6167061" cy="4114800"/>
            <a:chOff x="0" y="0"/>
            <a:chExt cx="8222748" cy="5486400"/>
          </a:xfrm>
        </p:grpSpPr>
        <p:sp>
          <p:nvSpPr>
            <p:cNvPr id="28" name="Freeform 28"/>
            <p:cNvSpPr/>
            <p:nvPr/>
          </p:nvSpPr>
          <p:spPr>
            <a:xfrm>
              <a:off x="0" y="0"/>
              <a:ext cx="8222748" cy="5486400"/>
            </a:xfrm>
            <a:custGeom>
              <a:avLst/>
              <a:gdLst/>
              <a:ahLst/>
              <a:cxnLst/>
              <a:rect l="l" t="t" r="r" b="b"/>
              <a:pathLst>
                <a:path w="8222748" h="5486400">
                  <a:moveTo>
                    <a:pt x="0" y="0"/>
                  </a:moveTo>
                  <a:lnTo>
                    <a:pt x="8222748" y="0"/>
                  </a:lnTo>
                  <a:lnTo>
                    <a:pt x="8222748" y="5486400"/>
                  </a:lnTo>
                  <a:lnTo>
                    <a:pt x="0" y="5486400"/>
                  </a:lnTo>
                  <a:lnTo>
                    <a:pt x="0" y="0"/>
                  </a:lnTo>
                  <a:close/>
                </a:path>
              </a:pathLst>
            </a:custGeom>
            <a:blipFill>
              <a:blip r:embed="rId8"/>
              <a:stretch>
                <a:fillRect/>
              </a:stretch>
            </a:blipFill>
          </p:spPr>
          <p:txBody>
            <a:bodyPr/>
            <a:lstStyle/>
            <a:p>
              <a:endParaRPr lang="nl-NL"/>
            </a:p>
          </p:txBody>
        </p:sp>
      </p:grpSp>
      <p:sp>
        <p:nvSpPr>
          <p:cNvPr id="29" name="Freeform 29"/>
          <p:cNvSpPr/>
          <p:nvPr/>
        </p:nvSpPr>
        <p:spPr>
          <a:xfrm>
            <a:off x="15608462" y="357368"/>
            <a:ext cx="2058123" cy="823248"/>
          </a:xfrm>
          <a:custGeom>
            <a:avLst/>
            <a:gdLst/>
            <a:ahLst/>
            <a:cxnLst/>
            <a:rect l="l" t="t" r="r" b="b"/>
            <a:pathLst>
              <a:path w="2058123" h="823248">
                <a:moveTo>
                  <a:pt x="0" y="0"/>
                </a:moveTo>
                <a:lnTo>
                  <a:pt x="2058122" y="0"/>
                </a:lnTo>
                <a:lnTo>
                  <a:pt x="2058122" y="823248"/>
                </a:lnTo>
                <a:lnTo>
                  <a:pt x="0" y="823248"/>
                </a:lnTo>
                <a:lnTo>
                  <a:pt x="0" y="0"/>
                </a:lnTo>
                <a:close/>
              </a:path>
            </a:pathLst>
          </a:custGeom>
          <a:blipFill>
            <a:blip r:embed="rId9"/>
            <a:stretch>
              <a:fillRect/>
            </a:stretch>
          </a:blipFill>
        </p:spPr>
        <p:txBody>
          <a:bodyPr/>
          <a:lstStyle/>
          <a:p>
            <a:endParaRPr lang="nl-NL"/>
          </a:p>
        </p:txBody>
      </p:sp>
      <p:grpSp>
        <p:nvGrpSpPr>
          <p:cNvPr id="30" name="Group 30"/>
          <p:cNvGrpSpPr/>
          <p:nvPr/>
        </p:nvGrpSpPr>
        <p:grpSpPr>
          <a:xfrm>
            <a:off x="6390998" y="1933426"/>
            <a:ext cx="5878286" cy="4114800"/>
            <a:chOff x="0" y="0"/>
            <a:chExt cx="7837714" cy="5486400"/>
          </a:xfrm>
        </p:grpSpPr>
        <p:sp>
          <p:nvSpPr>
            <p:cNvPr id="31" name="Freeform 31"/>
            <p:cNvSpPr/>
            <p:nvPr/>
          </p:nvSpPr>
          <p:spPr>
            <a:xfrm>
              <a:off x="0" y="0"/>
              <a:ext cx="7837714" cy="5486400"/>
            </a:xfrm>
            <a:custGeom>
              <a:avLst/>
              <a:gdLst/>
              <a:ahLst/>
              <a:cxnLst/>
              <a:rect l="l" t="t" r="r" b="b"/>
              <a:pathLst>
                <a:path w="7837714" h="5486400">
                  <a:moveTo>
                    <a:pt x="0" y="0"/>
                  </a:moveTo>
                  <a:lnTo>
                    <a:pt x="7837714" y="0"/>
                  </a:lnTo>
                  <a:lnTo>
                    <a:pt x="7837714" y="5486400"/>
                  </a:lnTo>
                  <a:lnTo>
                    <a:pt x="0" y="5486400"/>
                  </a:lnTo>
                  <a:lnTo>
                    <a:pt x="0" y="0"/>
                  </a:lnTo>
                  <a:close/>
                </a:path>
              </a:pathLst>
            </a:custGeom>
            <a:blipFill>
              <a:blip r:embed="rId10"/>
              <a:stretch>
                <a:fillRect/>
              </a:stretch>
            </a:blipFill>
          </p:spPr>
          <p:txBody>
            <a:bodyPr/>
            <a:lstStyle/>
            <a:p>
              <a:endParaRPr lang="nl-NL"/>
            </a:p>
          </p:txBody>
        </p:sp>
      </p:grpSp>
      <p:grpSp>
        <p:nvGrpSpPr>
          <p:cNvPr id="32" name="Group 32"/>
          <p:cNvGrpSpPr/>
          <p:nvPr/>
        </p:nvGrpSpPr>
        <p:grpSpPr>
          <a:xfrm>
            <a:off x="12493221" y="1933426"/>
            <a:ext cx="5878286" cy="4114800"/>
            <a:chOff x="0" y="0"/>
            <a:chExt cx="7837714" cy="5486400"/>
          </a:xfrm>
        </p:grpSpPr>
        <p:sp>
          <p:nvSpPr>
            <p:cNvPr id="33" name="Freeform 33"/>
            <p:cNvSpPr/>
            <p:nvPr/>
          </p:nvSpPr>
          <p:spPr>
            <a:xfrm>
              <a:off x="0" y="0"/>
              <a:ext cx="7837714" cy="5486400"/>
            </a:xfrm>
            <a:custGeom>
              <a:avLst/>
              <a:gdLst/>
              <a:ahLst/>
              <a:cxnLst/>
              <a:rect l="l" t="t" r="r" b="b"/>
              <a:pathLst>
                <a:path w="7837714" h="5486400">
                  <a:moveTo>
                    <a:pt x="0" y="0"/>
                  </a:moveTo>
                  <a:lnTo>
                    <a:pt x="7837714" y="0"/>
                  </a:lnTo>
                  <a:lnTo>
                    <a:pt x="7837714" y="5486400"/>
                  </a:lnTo>
                  <a:lnTo>
                    <a:pt x="0" y="5486400"/>
                  </a:lnTo>
                  <a:lnTo>
                    <a:pt x="0" y="0"/>
                  </a:lnTo>
                  <a:close/>
                </a:path>
              </a:pathLst>
            </a:custGeom>
            <a:blipFill>
              <a:blip r:embed="rId11"/>
              <a:stretch>
                <a:fillRect/>
              </a:stretch>
            </a:blipFill>
          </p:spPr>
          <p:txBody>
            <a:bodyPr/>
            <a:lstStyle/>
            <a:p>
              <a:endParaRPr lang="nl-NL"/>
            </a:p>
          </p:txBody>
        </p:sp>
      </p:grpSp>
      <p:sp>
        <p:nvSpPr>
          <p:cNvPr id="34" name="TextBox 34"/>
          <p:cNvSpPr txBox="1"/>
          <p:nvPr/>
        </p:nvSpPr>
        <p:spPr>
          <a:xfrm>
            <a:off x="1256309" y="6613474"/>
            <a:ext cx="2134674" cy="1282065"/>
          </a:xfrm>
          <a:prstGeom prst="rect">
            <a:avLst/>
          </a:prstGeom>
        </p:spPr>
        <p:txBody>
          <a:bodyPr lIns="0" tIns="0" rIns="0" bIns="0" rtlCol="0" anchor="t">
            <a:spAutoFit/>
          </a:bodyPr>
          <a:lstStyle/>
          <a:p>
            <a:pPr algn="ctr">
              <a:lnSpc>
                <a:spcPts val="3359"/>
              </a:lnSpc>
            </a:pPr>
            <a:r>
              <a:rPr lang="en-US" sz="2400">
                <a:solidFill>
                  <a:srgbClr val="545454"/>
                </a:solidFill>
                <a:latin typeface="Calibri"/>
              </a:rPr>
              <a:t>Print het beoordelings-</a:t>
            </a:r>
          </a:p>
          <a:p>
            <a:pPr algn="ctr">
              <a:lnSpc>
                <a:spcPts val="3359"/>
              </a:lnSpc>
              <a:spcBef>
                <a:spcPct val="0"/>
              </a:spcBef>
            </a:pPr>
            <a:r>
              <a:rPr lang="en-US" sz="2400">
                <a:solidFill>
                  <a:srgbClr val="545454"/>
                </a:solidFill>
                <a:latin typeface="Calibri"/>
              </a:rPr>
              <a:t>kader uit</a:t>
            </a:r>
          </a:p>
        </p:txBody>
      </p:sp>
      <p:sp>
        <p:nvSpPr>
          <p:cNvPr id="35" name="TextBox 35"/>
          <p:cNvSpPr txBox="1"/>
          <p:nvPr/>
        </p:nvSpPr>
        <p:spPr>
          <a:xfrm>
            <a:off x="12573326" y="6440323"/>
            <a:ext cx="1817231" cy="2120265"/>
          </a:xfrm>
          <a:prstGeom prst="rect">
            <a:avLst/>
          </a:prstGeom>
        </p:spPr>
        <p:txBody>
          <a:bodyPr lIns="0" tIns="0" rIns="0" bIns="0" rtlCol="0" anchor="t">
            <a:spAutoFit/>
          </a:bodyPr>
          <a:lstStyle/>
          <a:p>
            <a:pPr algn="ctr">
              <a:lnSpc>
                <a:spcPts val="3359"/>
              </a:lnSpc>
              <a:spcBef>
                <a:spcPct val="0"/>
              </a:spcBef>
            </a:pPr>
            <a:r>
              <a:rPr lang="en-US" sz="2400">
                <a:solidFill>
                  <a:srgbClr val="545454"/>
                </a:solidFill>
                <a:latin typeface="Calibri"/>
              </a:rPr>
              <a:t>Zoek per criteria op het zoek woord voor een toelichting</a:t>
            </a:r>
          </a:p>
        </p:txBody>
      </p:sp>
      <p:sp>
        <p:nvSpPr>
          <p:cNvPr id="36" name="TextBox 36"/>
          <p:cNvSpPr txBox="1"/>
          <p:nvPr/>
        </p:nvSpPr>
        <p:spPr>
          <a:xfrm>
            <a:off x="6907687" y="6720901"/>
            <a:ext cx="2236313" cy="1282065"/>
          </a:xfrm>
          <a:prstGeom prst="rect">
            <a:avLst/>
          </a:prstGeom>
        </p:spPr>
        <p:txBody>
          <a:bodyPr lIns="0" tIns="0" rIns="0" bIns="0" rtlCol="0" anchor="t">
            <a:spAutoFit/>
          </a:bodyPr>
          <a:lstStyle/>
          <a:p>
            <a:pPr algn="ctr">
              <a:lnSpc>
                <a:spcPts val="3359"/>
              </a:lnSpc>
              <a:spcBef>
                <a:spcPct val="0"/>
              </a:spcBef>
            </a:pPr>
            <a:r>
              <a:rPr lang="en-US" sz="2400">
                <a:solidFill>
                  <a:srgbClr val="545454"/>
                </a:solidFill>
                <a:latin typeface="Calibri"/>
              </a:rPr>
              <a:t>Plaats de LLO-regeling op het startscherm</a:t>
            </a:r>
          </a:p>
        </p:txBody>
      </p:sp>
      <p:sp>
        <p:nvSpPr>
          <p:cNvPr id="37" name="TextBox 37"/>
          <p:cNvSpPr txBox="1"/>
          <p:nvPr/>
        </p:nvSpPr>
        <p:spPr>
          <a:xfrm>
            <a:off x="884215" y="915012"/>
            <a:ext cx="15590520" cy="542163"/>
          </a:xfrm>
          <a:prstGeom prst="rect">
            <a:avLst/>
          </a:prstGeom>
        </p:spPr>
        <p:txBody>
          <a:bodyPr lIns="0" tIns="0" rIns="0" bIns="0" rtlCol="0" anchor="t">
            <a:spAutoFit/>
          </a:bodyPr>
          <a:lstStyle/>
          <a:p>
            <a:pPr algn="l">
              <a:lnSpc>
                <a:spcPts val="3996"/>
              </a:lnSpc>
            </a:pPr>
            <a:r>
              <a:rPr lang="en-US" sz="3700">
                <a:solidFill>
                  <a:srgbClr val="34B5B3"/>
                </a:solidFill>
                <a:latin typeface="Arimo Bold"/>
              </a:rPr>
              <a:t>In- en uitchecken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869756"/>
            <a:ext cx="15590520" cy="858897"/>
          </a:xfrm>
          <a:prstGeom prst="rect">
            <a:avLst/>
          </a:prstGeom>
        </p:spPr>
        <p:txBody>
          <a:bodyPr lIns="0" tIns="0" rIns="0" bIns="0" rtlCol="0" anchor="t">
            <a:spAutoFit/>
          </a:bodyPr>
          <a:lstStyle/>
          <a:p>
            <a:pPr algn="l">
              <a:lnSpc>
                <a:spcPts val="4860"/>
              </a:lnSpc>
            </a:pPr>
            <a:r>
              <a:rPr lang="en-US" sz="4500">
                <a:solidFill>
                  <a:srgbClr val="34B5B3"/>
                </a:solidFill>
                <a:latin typeface="Arimo Bold"/>
              </a:rPr>
              <a:t>Vervolg</a:t>
            </a:r>
          </a:p>
        </p:txBody>
      </p:sp>
      <p:sp>
        <p:nvSpPr>
          <p:cNvPr id="3" name="TextBox 3"/>
          <p:cNvSpPr txBox="1"/>
          <p:nvPr/>
        </p:nvSpPr>
        <p:spPr>
          <a:xfrm>
            <a:off x="1348740" y="3018164"/>
            <a:ext cx="15590520" cy="2965323"/>
          </a:xfrm>
          <a:prstGeom prst="rect">
            <a:avLst/>
          </a:prstGeom>
        </p:spPr>
        <p:txBody>
          <a:bodyPr lIns="0" tIns="0" rIns="0" bIns="0" rtlCol="0" anchor="t">
            <a:spAutoFit/>
          </a:bodyPr>
          <a:lstStyle/>
          <a:p>
            <a:pPr marL="488632" lvl="1" indent="-244316" algn="l">
              <a:lnSpc>
                <a:spcPts val="2916"/>
              </a:lnSpc>
              <a:buFont typeface="Arial"/>
              <a:buChar char="•"/>
            </a:pPr>
            <a:r>
              <a:rPr lang="en-US" sz="2700" spc="25">
                <a:solidFill>
                  <a:srgbClr val="000000"/>
                </a:solidFill>
                <a:latin typeface="Calibri"/>
              </a:rPr>
              <a:t>We hebben een aantal goede voorbeelden van onderdelen van de aanvraag en die zenden we toe</a:t>
            </a:r>
          </a:p>
          <a:p>
            <a:pPr marL="488632" lvl="1" indent="-244316" algn="l">
              <a:lnSpc>
                <a:spcPts val="2916"/>
              </a:lnSpc>
              <a:buFont typeface="Arial"/>
              <a:buChar char="•"/>
            </a:pPr>
            <a:r>
              <a:rPr lang="en-US" sz="2700" spc="25">
                <a:solidFill>
                  <a:srgbClr val="000000"/>
                </a:solidFill>
                <a:latin typeface="Calibri"/>
              </a:rPr>
              <a:t>Elke donderdag 9.00 - 10.00 u starten we boostsessies met sprekers</a:t>
            </a:r>
          </a:p>
          <a:p>
            <a:pPr marL="488632" lvl="1" indent="-244316" algn="l">
              <a:lnSpc>
                <a:spcPts val="2916"/>
              </a:lnSpc>
              <a:buFont typeface="Arial"/>
              <a:buChar char="•"/>
            </a:pPr>
            <a:r>
              <a:rPr lang="en-US" sz="2700" spc="25">
                <a:solidFill>
                  <a:srgbClr val="000000"/>
                </a:solidFill>
                <a:latin typeface="Calibri"/>
              </a:rPr>
              <a:t>Laat in de chat jouw wensen voor vervolgactiviteiten en –bijeenkomsten achter</a:t>
            </a:r>
          </a:p>
          <a:p>
            <a:pPr marL="488632" lvl="1" indent="-244316" algn="l">
              <a:lnSpc>
                <a:spcPts val="2916"/>
              </a:lnSpc>
              <a:buFont typeface="Arial"/>
              <a:buChar char="•"/>
            </a:pPr>
            <a:r>
              <a:rPr lang="en-US" sz="2700" spc="25">
                <a:solidFill>
                  <a:srgbClr val="000000"/>
                </a:solidFill>
                <a:latin typeface="Calibri"/>
              </a:rPr>
              <a:t>Laat in de chat jouw feedback achter hoe deze bijeenkomst aan je verwachtingen heeft voldaan</a:t>
            </a: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p:txBody>
      </p:sp>
      <p:sp>
        <p:nvSpPr>
          <p:cNvPr id="4" name="Freeform 4"/>
          <p:cNvSpPr/>
          <p:nvPr/>
        </p:nvSpPr>
        <p:spPr>
          <a:xfrm>
            <a:off x="15608462" y="357368"/>
            <a:ext cx="2058123" cy="823248"/>
          </a:xfrm>
          <a:custGeom>
            <a:avLst/>
            <a:gdLst/>
            <a:ahLst/>
            <a:cxnLst/>
            <a:rect l="l" t="t" r="r" b="b"/>
            <a:pathLst>
              <a:path w="2058123" h="823248">
                <a:moveTo>
                  <a:pt x="0" y="0"/>
                </a:moveTo>
                <a:lnTo>
                  <a:pt x="2058122" y="0"/>
                </a:lnTo>
                <a:lnTo>
                  <a:pt x="2058122" y="823248"/>
                </a:lnTo>
                <a:lnTo>
                  <a:pt x="0" y="823248"/>
                </a:lnTo>
                <a:lnTo>
                  <a:pt x="0" y="0"/>
                </a:lnTo>
                <a:close/>
              </a:path>
            </a:pathLst>
          </a:custGeom>
          <a:blipFill>
            <a:blip r:embed="rId2"/>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51B6D20EA7443814551DED1569233" ma:contentTypeVersion="14" ma:contentTypeDescription="Een nieuw document maken." ma:contentTypeScope="" ma:versionID="aa0b5eb6bec66447558355cd730de669">
  <xsd:schema xmlns:xsd="http://www.w3.org/2001/XMLSchema" xmlns:xs="http://www.w3.org/2001/XMLSchema" xmlns:p="http://schemas.microsoft.com/office/2006/metadata/properties" xmlns:ns2="b3bc411b-27cd-48c7-8d6f-e7f15b98bf49" xmlns:ns3="f47eb262-b0b6-4a73-97aa-f9bf3870865c" targetNamespace="http://schemas.microsoft.com/office/2006/metadata/properties" ma:root="true" ma:fieldsID="00afb871dffc5f7d07076ee728a05313" ns2:_="" ns3:_="">
    <xsd:import namespace="b3bc411b-27cd-48c7-8d6f-e7f15b98bf49"/>
    <xsd:import namespace="f47eb262-b0b6-4a73-97aa-f9bf3870865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c411b-27cd-48c7-8d6f-e7f15b98b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e6eb76ce-677d-4617-aee1-d24d0dd6fab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7eb262-b0b6-4a73-97aa-f9bf3870865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7686d4-739a-4c00-8d7b-67ff82792770}" ma:internalName="TaxCatchAll" ma:showField="CatchAllData" ma:web="f47eb262-b0b6-4a73-97aa-f9bf3870865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bc411b-27cd-48c7-8d6f-e7f15b98bf49">
      <Terms xmlns="http://schemas.microsoft.com/office/infopath/2007/PartnerControls"/>
    </lcf76f155ced4ddcb4097134ff3c332f>
    <TaxCatchAll xmlns="f47eb262-b0b6-4a73-97aa-f9bf3870865c" xsi:nil="true"/>
  </documentManagement>
</p:properties>
</file>

<file path=customXml/itemProps1.xml><?xml version="1.0" encoding="utf-8"?>
<ds:datastoreItem xmlns:ds="http://schemas.openxmlformats.org/officeDocument/2006/customXml" ds:itemID="{59D43515-A6D8-4990-A6C0-0604DAF4D16F}"/>
</file>

<file path=customXml/itemProps2.xml><?xml version="1.0" encoding="utf-8"?>
<ds:datastoreItem xmlns:ds="http://schemas.openxmlformats.org/officeDocument/2006/customXml" ds:itemID="{F7EB590A-8818-44B7-994F-FE6DE149B46A}"/>
</file>

<file path=customXml/itemProps3.xml><?xml version="1.0" encoding="utf-8"?>
<ds:datastoreItem xmlns:ds="http://schemas.openxmlformats.org/officeDocument/2006/customXml" ds:itemID="{78AF70F9-04A2-4050-B72E-4566DF957078}"/>
</file>

<file path=docProps/app.xml><?xml version="1.0" encoding="utf-8"?>
<Properties xmlns="http://schemas.openxmlformats.org/officeDocument/2006/extended-properties" xmlns:vt="http://schemas.openxmlformats.org/officeDocument/2006/docPropsVTypes">
  <TotalTime>0</TotalTime>
  <Words>1374</Words>
  <Application>Microsoft Macintosh PowerPoint</Application>
  <PresentationFormat>Aangepast</PresentationFormat>
  <Paragraphs>134</Paragraphs>
  <Slides>9</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9</vt:i4>
      </vt:variant>
    </vt:vector>
  </HeadingPairs>
  <TitlesOfParts>
    <vt:vector size="18" baseType="lpstr">
      <vt:lpstr>Arimo Bold</vt:lpstr>
      <vt:lpstr>Barlow Bold</vt:lpstr>
      <vt:lpstr>Calibri</vt:lpstr>
      <vt:lpstr>Barlow SemiCondensed</vt:lpstr>
      <vt:lpstr>Barlow Semi-Bold</vt:lpstr>
      <vt:lpstr>Gilroy</vt:lpstr>
      <vt:lpstr>Arial</vt:lpstr>
      <vt:lpstr>Gilroy Italics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14-03-2024-LLO-K Boostsessie 2. DUS-I</dc:title>
  <cp:lastModifiedBy>Maud van Zandvoort</cp:lastModifiedBy>
  <cp:revision>1</cp:revision>
  <dcterms:created xsi:type="dcterms:W3CDTF">2006-08-16T00:00:00Z</dcterms:created>
  <dcterms:modified xsi:type="dcterms:W3CDTF">2024-03-13T20:28:06Z</dcterms:modified>
  <dc:identifier>DAF_UoBsaCY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0x010100A3951B6D20EA7443814551DED1569233</vt:lpwstr>
  </property>
</Properties>
</file>